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60" r:id="rId2"/>
    <p:sldId id="434" r:id="rId3"/>
    <p:sldId id="454" r:id="rId4"/>
    <p:sldId id="261" r:id="rId5"/>
    <p:sldId id="455" r:id="rId6"/>
    <p:sldId id="456" r:id="rId7"/>
    <p:sldId id="457" r:id="rId8"/>
    <p:sldId id="458" r:id="rId9"/>
    <p:sldId id="459" r:id="rId10"/>
    <p:sldId id="494" r:id="rId11"/>
    <p:sldId id="495" r:id="rId12"/>
    <p:sldId id="496" r:id="rId13"/>
    <p:sldId id="497" r:id="rId14"/>
    <p:sldId id="498" r:id="rId15"/>
    <p:sldId id="499" r:id="rId16"/>
    <p:sldId id="493" r:id="rId17"/>
    <p:sldId id="285" r:id="rId18"/>
    <p:sldId id="475" r:id="rId19"/>
    <p:sldId id="476" r:id="rId20"/>
    <p:sldId id="291" r:id="rId21"/>
    <p:sldId id="290" r:id="rId22"/>
    <p:sldId id="428" r:id="rId23"/>
    <p:sldId id="293" r:id="rId24"/>
    <p:sldId id="294" r:id="rId25"/>
    <p:sldId id="295" r:id="rId26"/>
    <p:sldId id="477" r:id="rId27"/>
    <p:sldId id="503" r:id="rId28"/>
    <p:sldId id="297" r:id="rId29"/>
    <p:sldId id="298" r:id="rId30"/>
    <p:sldId id="299" r:id="rId31"/>
    <p:sldId id="300" r:id="rId32"/>
    <p:sldId id="301" r:id="rId33"/>
    <p:sldId id="304" r:id="rId34"/>
    <p:sldId id="391" r:id="rId35"/>
    <p:sldId id="305" r:id="rId36"/>
    <p:sldId id="416" r:id="rId37"/>
    <p:sldId id="417" r:id="rId38"/>
    <p:sldId id="307" r:id="rId39"/>
    <p:sldId id="394" r:id="rId40"/>
    <p:sldId id="395" r:id="rId41"/>
    <p:sldId id="397" r:id="rId42"/>
    <p:sldId id="404" r:id="rId43"/>
    <p:sldId id="396" r:id="rId44"/>
    <p:sldId id="311" r:id="rId45"/>
    <p:sldId id="312" r:id="rId46"/>
    <p:sldId id="313" r:id="rId47"/>
    <p:sldId id="387" r:id="rId48"/>
    <p:sldId id="316" r:id="rId49"/>
    <p:sldId id="424" r:id="rId50"/>
    <p:sldId id="478" r:id="rId51"/>
    <p:sldId id="479" r:id="rId52"/>
    <p:sldId id="480" r:id="rId53"/>
    <p:sldId id="337" r:id="rId54"/>
    <p:sldId id="425" r:id="rId55"/>
    <p:sldId id="406" r:id="rId56"/>
    <p:sldId id="407" r:id="rId57"/>
    <p:sldId id="339" r:id="rId58"/>
    <p:sldId id="340" r:id="rId59"/>
    <p:sldId id="408" r:id="rId60"/>
    <p:sldId id="410" r:id="rId61"/>
    <p:sldId id="342" r:id="rId62"/>
    <p:sldId id="409" r:id="rId63"/>
    <p:sldId id="481" r:id="rId64"/>
    <p:sldId id="411" r:id="rId65"/>
    <p:sldId id="412" r:id="rId66"/>
    <p:sldId id="501" r:id="rId67"/>
    <p:sldId id="426" r:id="rId68"/>
    <p:sldId id="418" r:id="rId69"/>
    <p:sldId id="419" r:id="rId70"/>
    <p:sldId id="420" r:id="rId71"/>
    <p:sldId id="422" r:id="rId72"/>
    <p:sldId id="482" r:id="rId73"/>
    <p:sldId id="444" r:id="rId74"/>
    <p:sldId id="440" r:id="rId75"/>
    <p:sldId id="441" r:id="rId76"/>
    <p:sldId id="453" r:id="rId77"/>
    <p:sldId id="502" r:id="rId78"/>
    <p:sldId id="483" r:id="rId79"/>
    <p:sldId id="491" r:id="rId8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AAD"/>
    <a:srgbClr val="566882"/>
    <a:srgbClr val="CAD5F5"/>
    <a:srgbClr val="C1DAEF"/>
    <a:srgbClr val="C9D1F5"/>
    <a:srgbClr val="C6DAF6"/>
    <a:srgbClr val="ABCCE6"/>
    <a:srgbClr val="134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aximized">
    <p:restoredLeft sz="1589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0.xml"/><Relationship Id="rId2" Type="http://schemas.openxmlformats.org/officeDocument/2006/relationships/slide" Target="slides/slide39.xml"/><Relationship Id="rId1" Type="http://schemas.openxmlformats.org/officeDocument/2006/relationships/slide" Target="slides/slide10.xml"/><Relationship Id="rId4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w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A200C-2DE8-451B-BCED-62A482C8438E}" type="datetime1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17F016-6735-46FF-932A-5859AF537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90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0" charset="0"/>
                <a:cs typeface="Arial" charset="0"/>
              </a:defRPr>
            </a:lvl1pPr>
          </a:lstStyle>
          <a:p>
            <a:pPr>
              <a:defRPr/>
            </a:pPr>
            <a:fld id="{9BF1BD89-66CC-44E3-ADE2-C5E722C060C0}" type="datetime1">
              <a:rPr lang="en-US"/>
              <a:pPr>
                <a:defRPr/>
              </a:pPr>
              <a:t>11/30/2015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0" charset="0"/>
                <a:cs typeface="Arial" charset="0"/>
              </a:defRPr>
            </a:lvl1pPr>
          </a:lstStyle>
          <a:p>
            <a:pPr>
              <a:defRPr/>
            </a:pPr>
            <a:fld id="{117809AE-4109-4FAF-9FF0-B43473E42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66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B31A8D-8DC4-4BF1-A134-183B54094BF5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2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16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085736-5B5E-49BE-B0C2-660A5BE9626F}" type="slidenum">
              <a:rPr lang="en-GB" smtClean="0"/>
              <a:pPr eaLnBrk="1" hangingPunct="1"/>
              <a:t>17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64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F1E390-76BC-4339-8A74-E0D62F27E182}" type="slidenum">
              <a:rPr lang="en-GB" smtClean="0"/>
              <a:pPr eaLnBrk="1" hangingPunct="1"/>
              <a:t>20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83412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B8DF27-0E53-431B-9316-E36735285991}" type="slidenum">
              <a:rPr lang="en-GB" smtClean="0"/>
              <a:pPr eaLnBrk="1" hangingPunct="1"/>
              <a:t>21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1866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E2AE7B-02A9-4766-AD50-811E9FD204D3}" type="slidenum">
              <a:rPr lang="en-GB" smtClean="0"/>
              <a:pPr eaLnBrk="1" hangingPunct="1"/>
              <a:t>22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4755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&lt; show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	  help 			&gt;</a:t>
            </a:r>
          </a:p>
          <a:p>
            <a:pPr>
              <a:defRPr/>
            </a:pP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&lt;    	  help contents 		&gt;</a:t>
            </a:r>
          </a:p>
          <a:p>
            <a:pPr>
              <a:defRPr/>
            </a:pP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&lt; 	  chapter intros 	&gt;</a:t>
            </a:r>
          </a:p>
          <a:p>
            <a:pPr>
              <a:defRPr/>
            </a:pP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&lt; 	  example </a:t>
            </a:r>
            <a:r>
              <a:rPr lang="en-US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prog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     here 	&gt;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2E433E-3FCD-409D-B422-2EEB85AE3AAE}" type="slidenum">
              <a:rPr lang="en-GB" smtClean="0"/>
              <a:pPr eaLnBrk="1" hangingPunct="1"/>
              <a:t>23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01100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B0BD6B-81D0-4F24-8FC8-84538CE15059}" type="slidenum">
              <a:rPr lang="en-GB" smtClean="0"/>
              <a:pPr eaLnBrk="1" hangingPunct="1"/>
              <a:t>24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54253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F44FD-E010-4878-8887-98D015854291}" type="slidenum">
              <a:rPr lang="en-GB" smtClean="0"/>
              <a:pPr eaLnBrk="1" hangingPunct="1"/>
              <a:t>25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152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94DEA8-7FD5-4B07-A570-14CB03CB8C85}" type="slidenum">
              <a:rPr lang="en-GB" smtClean="0"/>
              <a:pPr eaLnBrk="1" hangingPunct="1"/>
              <a:t>28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038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770A84-F327-4000-87B1-390358F5D7B1}" type="slidenum">
              <a:rPr lang="en-GB" smtClean="0"/>
              <a:pPr eaLnBrk="1" hangingPunct="1"/>
              <a:t>29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8827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0E10F3-E86F-41EB-A259-F1BFA07C339B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82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3EF69C-E30C-43A3-944E-C5A8EFE47016}" type="slidenum">
              <a:rPr lang="en-GB" smtClean="0"/>
              <a:pPr eaLnBrk="1" hangingPunct="1"/>
              <a:t>30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50418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761976-254E-458A-AD40-5F564880E7D4}" type="slidenum">
              <a:rPr lang="en-GB" smtClean="0"/>
              <a:pPr eaLnBrk="1" hangingPunct="1"/>
              <a:t>31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6387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80645D-610D-40F1-BE4B-BC476749F552}" type="slidenum">
              <a:rPr lang="en-GB" smtClean="0"/>
              <a:pPr eaLnBrk="1" hangingPunct="1"/>
              <a:t>32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48969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0C73FC-0721-4D9D-A52E-941D36137052}" type="slidenum">
              <a:rPr lang="en-GB" smtClean="0"/>
              <a:pPr eaLnBrk="1" hangingPunct="1"/>
              <a:t>33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45668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00E2C5-44B7-4119-93DC-1ADA26D5B719}" type="slidenum">
              <a:rPr lang="en-GB" smtClean="0"/>
              <a:pPr eaLnBrk="1" hangingPunct="1"/>
              <a:t>34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8730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90A2E9-24C4-4593-AFBE-7E758A62DD4A}" type="slidenum">
              <a:rPr lang="en-GB" smtClean="0"/>
              <a:pPr eaLnBrk="1" hangingPunct="1"/>
              <a:t>35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30851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933B99-5138-420F-B5B6-E6470E2A0BD1}" type="slidenum">
              <a:rPr lang="en-GB" smtClean="0"/>
              <a:pPr eaLnBrk="1" hangingPunct="1"/>
              <a:t>36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41705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E6156B-F1AD-4153-9CE2-625BE07DE9D2}" type="slidenum">
              <a:rPr lang="en-GB" smtClean="0"/>
              <a:pPr eaLnBrk="1" hangingPunct="1"/>
              <a:t>37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66240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7BADBF-94D9-450E-A348-0559EDBA5CFB}" type="slidenum">
              <a:rPr lang="en-GB" smtClean="0"/>
              <a:pPr eaLnBrk="1" hangingPunct="1"/>
              <a:t>38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95535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3F34D6-A780-4D27-B528-BE96FD6816B5}" type="slidenum">
              <a:rPr lang="en-GB" smtClean="0"/>
              <a:pPr eaLnBrk="1" hangingPunct="1"/>
              <a:t>39</a:t>
            </a:fld>
            <a:endParaRPr lang="en-GB" dirty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6763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2513"/>
            <a:ext cx="5207000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0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6B34B2-FAD4-4C1C-A911-50FC291D5ABD}" type="slidenum">
              <a:rPr lang="en-GB" smtClean="0"/>
              <a:pPr eaLnBrk="1" hangingPunct="1"/>
              <a:t>4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22094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8EF459-3FF5-49FE-A715-8E838A542A4A}" type="slidenum">
              <a:rPr lang="en-GB" smtClean="0"/>
              <a:pPr eaLnBrk="1" hangingPunct="1"/>
              <a:t>40</a:t>
            </a:fld>
            <a:endParaRPr lang="en-GB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6763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2513"/>
            <a:ext cx="5207000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40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047DD-E240-4812-8990-7474F67247A3}" type="slidenum">
              <a:rPr lang="en-US" smtClean="0">
                <a:latin typeface="Calibri" pitchFamily="34" charset="0"/>
              </a:rPr>
              <a:pPr eaLnBrk="1" hangingPunct="1"/>
              <a:t>41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62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9BFBD1-F993-4CB8-90DC-3C3912D6969B}" type="slidenum">
              <a:rPr lang="en-US" smtClean="0">
                <a:latin typeface="Calibri" pitchFamily="34" charset="0"/>
              </a:rPr>
              <a:pPr eaLnBrk="1" hangingPunct="1"/>
              <a:t>42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2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90A268-C9D2-4781-A6B5-ADE182F19535}" type="slidenum">
              <a:rPr lang="en-GB" smtClean="0"/>
              <a:pPr eaLnBrk="1" hangingPunct="1"/>
              <a:t>43</a:t>
            </a:fld>
            <a:endParaRPr lang="en-GB" dirty="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6763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2513"/>
            <a:ext cx="5207000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9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2EAD46-223A-498A-AB1D-9CD0ECB08B17}" type="slidenum">
              <a:rPr lang="en-GB" smtClean="0"/>
              <a:pPr eaLnBrk="1" hangingPunct="1"/>
              <a:t>44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82210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DB20D4-352E-4F93-87C6-1AA72BFB4AFA}" type="slidenum">
              <a:rPr lang="en-GB" smtClean="0"/>
              <a:pPr eaLnBrk="1" hangingPunct="1"/>
              <a:t>45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57516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4A46B2-FA34-458B-89E1-681B8814A072}" type="slidenum">
              <a:rPr lang="en-GB" smtClean="0"/>
              <a:pPr eaLnBrk="1" hangingPunct="1"/>
              <a:t>46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731111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7A3324-A040-494D-ADAA-63D2379CD308}" type="slidenum">
              <a:rPr lang="en-US" smtClean="0">
                <a:latin typeface="Calibri" pitchFamily="34" charset="0"/>
              </a:rPr>
              <a:pPr eaLnBrk="1" hangingPunct="1"/>
              <a:t>47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74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001AD6-FDAA-4D58-8771-A629BA0CD0D7}" type="slidenum">
              <a:rPr lang="en-GB" smtClean="0"/>
              <a:pPr eaLnBrk="1" hangingPunct="1"/>
              <a:t>48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19278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CECB1B-5D47-493E-B8FD-E003B54995C9}" type="slidenum">
              <a:rPr lang="en-GB" smtClean="0"/>
              <a:pPr eaLnBrk="1" hangingPunct="1"/>
              <a:t>49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4669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4011434" y="0"/>
            <a:ext cx="3050070" cy="5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09" tIns="45654" rIns="91309" bIns="45654"/>
          <a:lstStyle>
            <a:lvl1pPr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7550" indent="-274638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4900" indent="-220663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7813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0725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79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51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23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95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8EE4CBED-DBD1-4EA2-92B6-2228FC0C41B7}" type="datetime5">
              <a:rPr lang="en-GB" altLang="en-US" sz="1200">
                <a:latin typeface="Times New Roman" pitchFamily="18" charset="0"/>
              </a:rPr>
              <a:pPr algn="r" eaLnBrk="0" hangingPunct="0"/>
              <a:t>30-Nov-15</a:t>
            </a:fld>
            <a:endParaRPr lang="en-GB" altLang="en-US" sz="1200" dirty="0">
              <a:latin typeface="Times New Roman" pitchFamily="18" charset="0"/>
            </a:endParaRPr>
          </a:p>
        </p:txBody>
      </p:sp>
      <p:sp>
        <p:nvSpPr>
          <p:cNvPr id="93187" name="Rectangle 6"/>
          <p:cNvSpPr txBox="1">
            <a:spLocks noGrp="1" noChangeArrowheads="1"/>
          </p:cNvSpPr>
          <p:nvPr/>
        </p:nvSpPr>
        <p:spPr bwMode="auto">
          <a:xfrm>
            <a:off x="1" y="9698007"/>
            <a:ext cx="3048427" cy="5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09" tIns="45654" rIns="91309" bIns="45654" anchor="b"/>
          <a:lstStyle>
            <a:lvl1pPr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7550" indent="-274638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4900" indent="-220663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7813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0725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79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51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23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95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GB" altLang="en-US" sz="1200" dirty="0">
                <a:latin typeface="Times New Roman" pitchFamily="18" charset="0"/>
              </a:rPr>
              <a:t>NAG Confidential</a:t>
            </a: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4011434" y="9698007"/>
            <a:ext cx="3050070" cy="5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09" tIns="45654" rIns="91309" bIns="45654" anchor="b"/>
          <a:lstStyle>
            <a:lvl1pPr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7550" indent="-274638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4900" indent="-220663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7813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0725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79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51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23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95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07A1B3D7-62BD-4682-BF82-4BF36EE00F27}" type="slidenum">
              <a:rPr lang="en-GB" altLang="en-US" sz="1200">
                <a:latin typeface="Times New Roman" pitchFamily="18" charset="0"/>
              </a:rPr>
              <a:pPr algn="r" eaLnBrk="0" hangingPunct="0"/>
              <a:t>5</a:t>
            </a:fld>
            <a:endParaRPr lang="en-GB" altLang="en-US" sz="1200" dirty="0">
              <a:latin typeface="Times New Roman" pitchFamily="18" charset="0"/>
            </a:endParaRPr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77434"/>
            <a:ext cx="5206153" cy="46268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9" tIns="45654" rIns="91309" bIns="45654"/>
          <a:lstStyle/>
          <a:p>
            <a:r>
              <a:rPr lang="en-GB" altLang="en-US" dirty="0" smtClean="0">
                <a:ea typeface="ＭＳ Ｐゴシック" pitchFamily="34" charset="-128"/>
              </a:rPr>
              <a:t>$10m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Majority of developers in Oxford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World-wide support around the clock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260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66612" eaLnBrk="1" hangingPunct="1">
              <a:defRPr/>
            </a:pPr>
            <a:endParaRPr lang="en-GB" i="1" dirty="0" smtClean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B79403-DD2A-49BD-B8B8-35CDEE6E148A}" type="slidenum">
              <a:rPr lang="en-GB" smtClean="0"/>
              <a:pPr eaLnBrk="1" hangingPunct="1"/>
              <a:t>53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266999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D81C64-15C8-435F-9C87-2ECAE57C8D79}" type="slidenum">
              <a:rPr lang="en-GB" smtClean="0"/>
              <a:pPr eaLnBrk="1" hangingPunct="1"/>
              <a:t>54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172304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1AD72E-9190-4E7E-8BF6-A890E59E5C61}" type="slidenum">
              <a:rPr lang="en-GB" smtClean="0"/>
              <a:pPr eaLnBrk="1" hangingPunct="1"/>
              <a:t>57</a:t>
            </a:fld>
            <a:endParaRPr lang="en-GB" dirty="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319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91C839-C239-45D6-8A98-D29905C2E2D0}" type="slidenum">
              <a:rPr lang="en-GB" smtClean="0"/>
              <a:pPr eaLnBrk="1" hangingPunct="1"/>
              <a:t>58</a:t>
            </a:fld>
            <a:endParaRPr lang="en-GB" dirty="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34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086FD2-514C-4A33-B079-BC48CD6317FF}" type="slidenum">
              <a:rPr lang="en-GB" smtClean="0"/>
              <a:pPr eaLnBrk="1" hangingPunct="1"/>
              <a:t>61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374933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893763"/>
            <a:ext cx="4770438" cy="3578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xfrm>
            <a:off x="946150" y="4876800"/>
            <a:ext cx="5207000" cy="462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882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A51123-FC7B-47B2-A27B-FB8FB5B3E936}" type="slidenum">
              <a:rPr lang="en-GB" smtClean="0"/>
              <a:pPr eaLnBrk="1" hangingPunct="1"/>
              <a:t>67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679969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19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926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19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661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19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D25C-B55B-46F9-BAEC-721A294940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38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3D51DF-8595-48C4-AC81-0F9213EA8B22}" type="slidenum">
              <a:rPr lang="en-GB" smtClean="0"/>
              <a:pPr eaLnBrk="1" hangingPunct="1"/>
              <a:t>71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991459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A51123-FC7B-47B2-A27B-FB8FB5B3E936}" type="slidenum">
              <a:rPr lang="en-GB" smtClean="0"/>
              <a:pPr eaLnBrk="1" hangingPunct="1"/>
              <a:t>73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242112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9938"/>
            <a:ext cx="5114925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930" y="4863219"/>
            <a:ext cx="5679440" cy="4602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50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D25C-B55B-46F9-BAEC-721A294940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83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 quadratic formula, need to take care, e.g. when b^2 &gt;&gt; 4ac</a:t>
            </a:r>
          </a:p>
          <a:p>
            <a:r>
              <a:rPr lang="en-GB" dirty="0" smtClean="0"/>
              <a:t>In fact a numerical method might use the quadratic formula, but not in exactly that form</a:t>
            </a:r>
          </a:p>
          <a:p>
            <a:r>
              <a:rPr lang="en-GB" dirty="0" smtClean="0"/>
              <a:t>Probably will not use the formulae for order 3</a:t>
            </a:r>
          </a:p>
          <a:p>
            <a:r>
              <a:rPr lang="en-GB" dirty="0" smtClean="0"/>
              <a:t>Will not use the order four formulae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D25C-B55B-46F9-BAEC-721A2949405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2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237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610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r="10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7200"/>
            <a:ext cx="9144000" cy="1219200"/>
          </a:xfrm>
          <a:prstGeom prst="rect">
            <a:avLst/>
          </a:prstGeom>
          <a:gradFill>
            <a:gsLst>
              <a:gs pos="35000">
                <a:srgbClr val="08408A">
                  <a:alpha val="93000"/>
                </a:srgbClr>
              </a:gs>
              <a:gs pos="20000">
                <a:srgbClr val="08408A">
                  <a:alpha val="63000"/>
                </a:srgbClr>
              </a:gs>
              <a:gs pos="7000">
                <a:srgbClr val="08408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524000" y="60960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13428D"/>
                </a:solidFill>
                <a:latin typeface="Calibri" pitchFamily="34" charset="0"/>
              </a:rPr>
              <a:t>Experts in numerical algorithms and HPC services</a:t>
            </a:r>
            <a:endParaRPr lang="en-US" sz="1600" b="1" dirty="0">
              <a:solidFill>
                <a:srgbClr val="13428D"/>
              </a:solidFill>
              <a:latin typeface="Calibri" pitchFamily="34" charset="0"/>
            </a:endParaRPr>
          </a:p>
        </p:txBody>
      </p:sp>
      <p:pic>
        <p:nvPicPr>
          <p:cNvPr id="9" name="Picture 15" descr="nag_white_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173788"/>
            <a:ext cx="10747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991600" cy="1219199"/>
          </a:xfrm>
        </p:spPr>
        <p:txBody>
          <a:bodyPr/>
          <a:lstStyle>
            <a:lvl1pPr algn="r">
              <a:defRPr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800600" y="2514600"/>
            <a:ext cx="4191000" cy="501227"/>
          </a:xfrm>
        </p:spPr>
        <p:txBody>
          <a:bodyPr>
            <a:normAutofit/>
          </a:bodyPr>
          <a:lstStyle>
            <a:lvl1pPr marL="0" indent="0" algn="r">
              <a:buNone/>
              <a:defRPr sz="2400" i="0">
                <a:solidFill>
                  <a:srgbClr val="4D4D4D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800600" y="3124200"/>
            <a:ext cx="4191000" cy="2819400"/>
          </a:xfrm>
        </p:spPr>
        <p:txBody>
          <a:bodyPr/>
          <a:lstStyle>
            <a:lvl1pPr algn="r">
              <a:buNone/>
              <a:defRPr sz="20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7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Hand Navig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741CD15-14EF-49DD-83C9-4DB7DA6C140D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49"/>
          </a:xfrm>
        </p:spPr>
        <p:txBody>
          <a:bodyPr/>
          <a:lstStyle>
            <a:lvl1pPr>
              <a:defRPr sz="3200">
                <a:latin typeface="Calibri"/>
                <a:cs typeface="Calibri"/>
              </a:defRPr>
            </a:lvl1pPr>
            <a:lvl2pPr>
              <a:defRPr sz="28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000">
                <a:latin typeface="Calibri"/>
                <a:cs typeface="Calibri"/>
              </a:defRPr>
            </a:lvl4pPr>
            <a:lvl5pPr>
              <a:defRPr sz="2000">
                <a:latin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6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9FE700F-D017-44EE-904B-A0B9DD50E55E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2625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363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41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7200" y="914400"/>
            <a:ext cx="82296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09167547-4883-4577-8755-C37892BD3E16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4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5092DA5B-936B-45C2-A58E-82099EDEEC9C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ortrait Header 1 and Landscap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D853DD8-2DDE-409A-AE3B-DF4B902626C4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750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Header 1 and Content Landscape L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3667E28-E710-46C8-8AF8-A09C12BA63C9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39"/>
            <a:ext cx="1066800" cy="544036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858000" cy="5440362"/>
          </a:xfrm>
        </p:spPr>
        <p:txBody>
          <a:bodyPr vert="eaVert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528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5" b="57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7200"/>
            <a:ext cx="9144000" cy="1219200"/>
          </a:xfrm>
          <a:prstGeom prst="rect">
            <a:avLst/>
          </a:prstGeom>
          <a:gradFill>
            <a:gsLst>
              <a:gs pos="35000">
                <a:srgbClr val="08408A">
                  <a:alpha val="93000"/>
                </a:srgbClr>
              </a:gs>
              <a:gs pos="20000">
                <a:srgbClr val="08408A">
                  <a:alpha val="63000"/>
                </a:srgbClr>
              </a:gs>
              <a:gs pos="7000">
                <a:srgbClr val="08408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524000" y="60960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13428D"/>
                </a:solidFill>
                <a:latin typeface="Calibri" pitchFamily="34" charset="0"/>
              </a:rPr>
              <a:t>Experts in numerical algorithms and HPC services</a:t>
            </a:r>
            <a:endParaRPr lang="en-US" sz="1600" b="1" dirty="0">
              <a:solidFill>
                <a:srgbClr val="13428D"/>
              </a:solidFill>
              <a:latin typeface="Calibri" pitchFamily="34" charset="0"/>
            </a:endParaRPr>
          </a:p>
        </p:txBody>
      </p:sp>
      <p:pic>
        <p:nvPicPr>
          <p:cNvPr id="9" name="Picture 15" descr="nag_white_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173788"/>
            <a:ext cx="10747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991600" cy="1219199"/>
          </a:xfrm>
        </p:spPr>
        <p:txBody>
          <a:bodyPr/>
          <a:lstStyle>
            <a:lvl1pPr algn="r">
              <a:defRPr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4800600" y="2514600"/>
            <a:ext cx="4191000" cy="501227"/>
          </a:xfrm>
        </p:spPr>
        <p:txBody>
          <a:bodyPr>
            <a:normAutofit/>
          </a:bodyPr>
          <a:lstStyle>
            <a:lvl1pPr marL="0" indent="0" algn="r">
              <a:buNone/>
              <a:defRPr sz="2400" i="0">
                <a:solidFill>
                  <a:srgbClr val="4D4D4D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800600" y="3124200"/>
            <a:ext cx="4191000" cy="2819400"/>
          </a:xfrm>
        </p:spPr>
        <p:txBody>
          <a:bodyPr/>
          <a:lstStyle>
            <a:lvl1pPr algn="r">
              <a:buNone/>
              <a:defRPr sz="20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6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6667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1219200"/>
          </a:xfrm>
          <a:prstGeom prst="rect">
            <a:avLst/>
          </a:prstGeom>
          <a:gradFill>
            <a:gsLst>
              <a:gs pos="35000">
                <a:srgbClr val="08408A">
                  <a:alpha val="93000"/>
                </a:srgbClr>
              </a:gs>
              <a:gs pos="20000">
                <a:srgbClr val="08408A">
                  <a:alpha val="63000"/>
                </a:srgbClr>
              </a:gs>
              <a:gs pos="7000">
                <a:srgbClr val="08408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524000" y="60960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13428D"/>
                </a:solidFill>
                <a:latin typeface="Calibri" pitchFamily="34" charset="0"/>
              </a:rPr>
              <a:t>Experts in numerical algorithms and HPC services</a:t>
            </a:r>
            <a:endParaRPr lang="en-US" sz="1600" b="1" dirty="0">
              <a:solidFill>
                <a:srgbClr val="13428D"/>
              </a:solidFill>
              <a:latin typeface="Calibri" pitchFamily="34" charset="0"/>
            </a:endParaRPr>
          </a:p>
        </p:txBody>
      </p:sp>
      <p:pic>
        <p:nvPicPr>
          <p:cNvPr id="8" name="Picture 15" descr="nag_white_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173788"/>
            <a:ext cx="10747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991600" cy="1219199"/>
          </a:xfrm>
        </p:spPr>
        <p:txBody>
          <a:bodyPr/>
          <a:lstStyle>
            <a:lvl1pPr algn="r">
              <a:defRPr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4800600" y="2514600"/>
            <a:ext cx="4191000" cy="501227"/>
          </a:xfrm>
        </p:spPr>
        <p:txBody>
          <a:bodyPr>
            <a:normAutofit/>
          </a:bodyPr>
          <a:lstStyle>
            <a:lvl1pPr marL="0" indent="0" algn="r">
              <a:buNone/>
              <a:defRPr sz="2400" i="0">
                <a:solidFill>
                  <a:srgbClr val="4D4D4D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800600" y="3124200"/>
            <a:ext cx="4191000" cy="2819400"/>
          </a:xfrm>
        </p:spPr>
        <p:txBody>
          <a:bodyPr/>
          <a:lstStyle>
            <a:lvl1pPr algn="r">
              <a:buNone/>
              <a:defRPr sz="20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1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524000" y="60960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13428D"/>
                </a:solidFill>
                <a:latin typeface="Calibri" pitchFamily="34" charset="0"/>
              </a:rPr>
              <a:t>Experts in numerical algorithms and HPC services</a:t>
            </a:r>
            <a:endParaRPr lang="en-US" sz="1600" b="1" dirty="0">
              <a:solidFill>
                <a:srgbClr val="13428D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57200"/>
            <a:ext cx="9144000" cy="1219200"/>
          </a:xfrm>
          <a:prstGeom prst="rect">
            <a:avLst/>
          </a:prstGeom>
          <a:gradFill>
            <a:gsLst>
              <a:gs pos="35000">
                <a:srgbClr val="08408A">
                  <a:alpha val="93000"/>
                </a:srgbClr>
              </a:gs>
              <a:gs pos="20000">
                <a:srgbClr val="08408A">
                  <a:alpha val="63000"/>
                </a:srgbClr>
              </a:gs>
              <a:gs pos="7000">
                <a:srgbClr val="08408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15" descr="nag_white_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173788"/>
            <a:ext cx="10747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991600" cy="1219199"/>
          </a:xfrm>
        </p:spPr>
        <p:txBody>
          <a:bodyPr/>
          <a:lstStyle>
            <a:lvl1pPr algn="r">
              <a:defRPr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4800600" y="2514600"/>
            <a:ext cx="4191000" cy="501227"/>
          </a:xfrm>
        </p:spPr>
        <p:txBody>
          <a:bodyPr>
            <a:normAutofit/>
          </a:bodyPr>
          <a:lstStyle>
            <a:lvl1pPr marL="0" indent="0" algn="r">
              <a:buNone/>
              <a:defRPr sz="2400" i="0">
                <a:solidFill>
                  <a:srgbClr val="4D4D4D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800600" y="3124200"/>
            <a:ext cx="4191000" cy="2819400"/>
          </a:xfrm>
        </p:spPr>
        <p:txBody>
          <a:bodyPr/>
          <a:lstStyle>
            <a:lvl1pPr algn="r">
              <a:buNone/>
              <a:defRPr sz="20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8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Header 1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26528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 smtClean="0">
                <a:solidFill>
                  <a:schemeClr val="accent3"/>
                </a:solidFill>
                <a:ea typeface="Arial" pitchFamily="-106" charset="0"/>
                <a:cs typeface="Arial" pitchFamily="-106" charset="0"/>
              </a:rPr>
              <a:t>                                           Scientific Computing with the NAG Toolbox for MATLAB</a:t>
            </a:r>
            <a:endParaRPr lang="en-US" sz="1400" i="1" dirty="0">
              <a:solidFill>
                <a:schemeClr val="accent3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912813"/>
            <a:ext cx="8229600" cy="158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8005156" y="6367463"/>
            <a:ext cx="953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2C3D813A-2627-4AFE-8D84-FBDF7F0104A1}" type="slidenum">
              <a:rPr lang="en-US" sz="1400" i="1" smtClean="0">
                <a:solidFill>
                  <a:schemeClr val="accent3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i="1" dirty="0" smtClean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 anchor="ctr"/>
          <a:lstStyle>
            <a:lvl1pPr algn="l">
              <a:defRPr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solidFill>
                  <a:srgbClr val="768EB2"/>
                </a:solidFill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8" y="6273500"/>
            <a:ext cx="1041368" cy="5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 with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62000" y="2667000"/>
          <a:ext cx="7620000" cy="2286000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7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35" name="Straight Connector 34"/>
          <p:cNvCxnSpPr/>
          <p:nvPr userDrawn="1"/>
        </p:nvCxnSpPr>
        <p:spPr>
          <a:xfrm>
            <a:off x="457200" y="912813"/>
            <a:ext cx="8229600" cy="158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7FB38422-E40C-4F93-BD6F-39094FEE3EC8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800"/>
          </a:xfrm>
        </p:spPr>
        <p:txBody>
          <a:bodyPr/>
          <a:lstStyle>
            <a:lvl1pPr algn="ctr">
              <a:defRPr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62000" y="2658533"/>
            <a:ext cx="2540000" cy="440267"/>
          </a:xfrm>
        </p:spPr>
        <p:txBody>
          <a:bodyPr anchor="ctr"/>
          <a:lstStyle>
            <a:lvl1pPr algn="l">
              <a:buNone/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3293532" y="2658533"/>
            <a:ext cx="2540000" cy="440267"/>
          </a:xfrm>
        </p:spPr>
        <p:txBody>
          <a:bodyPr anchor="ctr"/>
          <a:lstStyle>
            <a:lvl1pPr algn="l">
              <a:buNone/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5842000" y="2658533"/>
            <a:ext cx="2540000" cy="440267"/>
          </a:xfrm>
        </p:spPr>
        <p:txBody>
          <a:bodyPr anchor="ctr"/>
          <a:lstStyle>
            <a:lvl1pPr algn="l">
              <a:buNone/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5858933" y="3149600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6"/>
          </p:nvPr>
        </p:nvSpPr>
        <p:spPr>
          <a:xfrm>
            <a:off x="5850467" y="3615267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7"/>
          </p:nvPr>
        </p:nvSpPr>
        <p:spPr>
          <a:xfrm>
            <a:off x="5850466" y="4055533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/>
          </p:nvPr>
        </p:nvSpPr>
        <p:spPr>
          <a:xfrm>
            <a:off x="5850467" y="4512733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/>
          </p:nvPr>
        </p:nvSpPr>
        <p:spPr>
          <a:xfrm>
            <a:off x="3318933" y="3149601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/>
          </p:nvPr>
        </p:nvSpPr>
        <p:spPr>
          <a:xfrm>
            <a:off x="3310467" y="3615268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/>
          </p:nvPr>
        </p:nvSpPr>
        <p:spPr>
          <a:xfrm>
            <a:off x="3310466" y="4055534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2"/>
          </p:nvPr>
        </p:nvSpPr>
        <p:spPr>
          <a:xfrm>
            <a:off x="3310467" y="4512734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3"/>
          </p:nvPr>
        </p:nvSpPr>
        <p:spPr>
          <a:xfrm>
            <a:off x="753533" y="3149601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rgbClr val="363636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4"/>
          </p:nvPr>
        </p:nvSpPr>
        <p:spPr>
          <a:xfrm>
            <a:off x="745067" y="3615268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rgbClr val="363636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5"/>
          </p:nvPr>
        </p:nvSpPr>
        <p:spPr>
          <a:xfrm>
            <a:off x="745066" y="4055534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rgbClr val="363636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6"/>
          </p:nvPr>
        </p:nvSpPr>
        <p:spPr>
          <a:xfrm>
            <a:off x="745067" y="4512734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rgbClr val="363636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>
            <a:lvl1pPr algn="l">
              <a:defRPr b="0" i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0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ottom Header 1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3D35161-16A7-43C4-B1F2-62EAB26BEF85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i="0" cap="all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0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ull Width Header 1 and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584E620-7008-4378-8C12-967C94F75DD4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7199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5720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7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ull Width Header 1 and Two Column Header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914400"/>
            <a:ext cx="82296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698A3F23-F4F6-46D4-8188-0A4B22CB3B1C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1"/>
            <a:ext cx="4040188" cy="3886200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1"/>
            <a:ext cx="4041775" cy="3886200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0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Slide Number Placeholder 5"/>
          <p:cNvSpPr txBox="1">
            <a:spLocks/>
          </p:cNvSpPr>
          <p:nvPr userDrawn="1"/>
        </p:nvSpPr>
        <p:spPr bwMode="auto">
          <a:xfrm>
            <a:off x="7072313" y="6357938"/>
            <a:ext cx="1643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sz="1200" dirty="0" smtClean="0">
              <a:solidFill>
                <a:srgbClr val="8992B0"/>
              </a:solidFill>
              <a:latin typeface="Trebuchet M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79764" y="63566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NAG Toolbox for MATLAB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AFCF-1EC4-4EB9-A258-7B63C597922D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  <p:sldLayoutId id="2147484425" r:id="rId13"/>
    <p:sldLayoutId id="2147484426" r:id="rId14"/>
    <p:sldLayoutId id="214748442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63F87"/>
          </a:solidFill>
          <a:latin typeface="Calibri"/>
          <a:ea typeface="ＭＳ Ｐゴシック" pitchFamily="-107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63F87"/>
          </a:solidFill>
          <a:latin typeface="Calibri" pitchFamily="-107" charset="0"/>
          <a:ea typeface="ＭＳ Ｐゴシック" pitchFamily="-107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63F87"/>
          </a:solidFill>
          <a:latin typeface="Calibri" pitchFamily="-107" charset="0"/>
          <a:ea typeface="ＭＳ Ｐゴシック" pitchFamily="-107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63F87"/>
          </a:solidFill>
          <a:latin typeface="Calibri" pitchFamily="-107" charset="0"/>
          <a:ea typeface="ＭＳ Ｐゴシック" pitchFamily="-107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63F87"/>
          </a:solidFill>
          <a:latin typeface="Calibri" pitchFamily="-107" charset="0"/>
          <a:ea typeface="ＭＳ Ｐゴシック" pitchFamily="-107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63F87"/>
          </a:solidFill>
          <a:latin typeface="Trebuchet M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63F87"/>
          </a:solidFill>
          <a:latin typeface="Trebuchet M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63F87"/>
          </a:solidFill>
          <a:latin typeface="Trebuchet M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63F87"/>
          </a:solidFill>
          <a:latin typeface="Trebuchet M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itchFamily="2" charset="2"/>
        <a:buChar char="§"/>
        <a:defRPr sz="2800" kern="1200">
          <a:solidFill>
            <a:srgbClr val="063F87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"/>
        <a:defRPr sz="2400" kern="1200">
          <a:solidFill>
            <a:srgbClr val="363636"/>
          </a:solidFill>
          <a:latin typeface="Calibri"/>
          <a:ea typeface="ＭＳ Ｐゴシック" pitchFamily="-110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"/>
        <a:defRPr sz="2000" kern="1200">
          <a:solidFill>
            <a:srgbClr val="363636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"/>
        <a:defRPr kern="1200">
          <a:solidFill>
            <a:srgbClr val="738AAD"/>
          </a:solidFill>
          <a:latin typeface="Trebuchet MS" pitchFamily="34" charset="0"/>
          <a:ea typeface="ＭＳ Ｐゴシック" pitchFamily="-107" charset="-128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"/>
        <a:defRPr kern="1200">
          <a:solidFill>
            <a:srgbClr val="738AAD"/>
          </a:solidFill>
          <a:latin typeface="Trebuchet MS" pitchFamily="34" charset="0"/>
          <a:ea typeface="ＭＳ Ｐゴシック" pitchFamily="-107" charset="-128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e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.com/imageoftheday/image_of_day_070316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rianespace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nag.co.uk/TechProductInfo/Publications/fl/dev_manual/html/toc/c05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nfo.nag.co.uk/TechProductInfo/Publications/fl/dev_manual/html/toc/d02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g.co.uk/downloads/mbdownloads.asp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g.co.uk/downloads/index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xxxx@sheffield.ac.uk" TargetMode="External"/><Relationship Id="rId4" Type="http://schemas.openxmlformats.org/officeDocument/2006/relationships/hyperlink" Target="mailto:support@nag.co.u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g.co.uk/numeric/MB/manual64_24_1/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net.nag.co.uk/nag_toolbox_training/sheffield/MATLA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7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monet.nag.co.uk/InFoMM/MATLAB/toolbox_question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991600" cy="1198180"/>
          </a:xfrm>
        </p:spPr>
        <p:txBody>
          <a:bodyPr/>
          <a:lstStyle/>
          <a:p>
            <a:r>
              <a:rPr lang="en-GB" sz="2800" dirty="0" smtClean="0"/>
              <a:t>Scientific </a:t>
            </a:r>
            <a:r>
              <a:rPr lang="en-GB" sz="2800" dirty="0"/>
              <a:t>Computing with the NAG Toolbox for </a:t>
            </a:r>
            <a:r>
              <a:rPr lang="en-GB" sz="2800" i="1" dirty="0" smtClean="0"/>
              <a:t>MATLAB</a:t>
            </a:r>
            <a:endParaRPr lang="en-US" sz="2800" i="1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5098211" y="3543301"/>
            <a:ext cx="3754941" cy="1790700"/>
          </a:xfrm>
        </p:spPr>
        <p:txBody>
          <a:bodyPr>
            <a:noAutofit/>
          </a:bodyPr>
          <a:lstStyle/>
          <a:p>
            <a:r>
              <a:rPr lang="en-GB" sz="22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John Muddle</a:t>
            </a:r>
          </a:p>
          <a:p>
            <a:r>
              <a:rPr lang="en-GB" sz="22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UK Academic Account Manager</a:t>
            </a:r>
          </a:p>
          <a:p>
            <a:r>
              <a:rPr lang="en-GB" sz="22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NAG Ltd, Oxford</a:t>
            </a:r>
          </a:p>
          <a:p>
            <a:r>
              <a:rPr lang="en-US" sz="2200" i="1" dirty="0" smtClean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December 1</a:t>
            </a:r>
            <a:r>
              <a:rPr lang="en-US" sz="2200" i="1" baseline="30000" dirty="0" smtClean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st</a:t>
            </a:r>
            <a:r>
              <a:rPr lang="en-US" sz="2200" i="1" dirty="0" smtClean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21" y="5612562"/>
            <a:ext cx="2002631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475663" cy="979488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How do we decide what goes into libraries?</a:t>
            </a:r>
          </a:p>
        </p:txBody>
      </p:sp>
      <p:sp>
        <p:nvSpPr>
          <p:cNvPr id="1863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4178300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  <a:cs typeface="ＭＳ Ｐゴシック" pitchFamily="34" charset="-128"/>
              </a:rPr>
              <a:t>Typically we get functionality requests from customers</a:t>
            </a:r>
          </a:p>
          <a:p>
            <a:pPr lvl="1"/>
            <a:r>
              <a:rPr lang="en-US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via technical support calls</a:t>
            </a:r>
          </a:p>
          <a:p>
            <a:pPr lvl="1"/>
            <a:r>
              <a:rPr lang="en-US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via salespeople</a:t>
            </a:r>
          </a:p>
          <a:p>
            <a:r>
              <a:rPr lang="en-US" altLang="en-US" sz="2400" dirty="0" smtClean="0">
                <a:ea typeface="ＭＳ Ｐゴシック" pitchFamily="34" charset="-128"/>
                <a:cs typeface="ＭＳ Ｐゴシック" pitchFamily="34" charset="-128"/>
              </a:rPr>
              <a:t>We maintain a database of requests</a:t>
            </a:r>
          </a:p>
          <a:p>
            <a:r>
              <a:rPr lang="en-US" altLang="en-US" sz="2400" dirty="0" smtClean="0">
                <a:ea typeface="ＭＳ Ｐゴシック" pitchFamily="34" charset="-128"/>
                <a:cs typeface="ＭＳ Ｐゴシック" pitchFamily="34" charset="-128"/>
              </a:rPr>
              <a:t>Probability of responding is weighted by number of requests, importance of customers, and difficulty of job</a:t>
            </a:r>
          </a:p>
        </p:txBody>
      </p:sp>
    </p:spTree>
    <p:extLst>
      <p:ext uri="{BB962C8B-B14F-4D97-AF65-F5344CB8AC3E}">
        <p14:creationId xmlns:p14="http://schemas.microsoft.com/office/powerpoint/2010/main" val="15288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What’s so hard about </a:t>
            </a:r>
            <a:r>
              <a:rPr lang="en-GB" altLang="en-US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that</a:t>
            </a:r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then?</a:t>
            </a:r>
          </a:p>
        </p:txBody>
      </p:sp>
      <p:sp>
        <p:nvSpPr>
          <p:cNvPr id="188419" name="Rectangle 1027"/>
          <p:cNvSpPr>
            <a:spLocks noGrp="1"/>
          </p:cNvSpPr>
          <p:nvPr>
            <p:ph type="body" idx="4294967295"/>
          </p:nvPr>
        </p:nvSpPr>
        <p:spPr>
          <a:xfrm>
            <a:off x="251520" y="5413288"/>
            <a:ext cx="7848600" cy="727654"/>
          </a:xfrm>
        </p:spPr>
        <p:txBody>
          <a:bodyPr/>
          <a:lstStyle/>
          <a:p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We must also worry about overflow and underflow</a:t>
            </a:r>
          </a:p>
        </p:txBody>
      </p:sp>
      <p:sp>
        <p:nvSpPr>
          <p:cNvPr id="188420" name="Text Box 1028"/>
          <p:cNvSpPr txBox="1">
            <a:spLocks noChangeArrowheads="1"/>
          </p:cNvSpPr>
          <p:nvPr/>
        </p:nvSpPr>
        <p:spPr bwMode="auto">
          <a:xfrm>
            <a:off x="755576" y="4177264"/>
            <a:ext cx="7086600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GB" altLang="en-US" sz="2400" dirty="0">
                <a:solidFill>
                  <a:srgbClr val="000000"/>
                </a:solidFill>
              </a:rPr>
              <a:t>    </a:t>
            </a:r>
            <a:r>
              <a:rPr lang="en-GB" altLang="en-US" sz="2400" dirty="0"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a =   5.55      b =   6.56    c = 12.1</a:t>
            </a:r>
          </a:p>
          <a:p>
            <a:pPr>
              <a:spcBef>
                <a:spcPts val="600"/>
              </a:spcBef>
            </a:pPr>
            <a:r>
              <a:rPr lang="en-GB" altLang="en-US" sz="2400" dirty="0">
                <a:solidFill>
                  <a:srgbClr val="063F87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a+b-c = 0.00 (due to rounding) instead of 0.01 in exact arithmetic</a:t>
            </a:r>
          </a:p>
        </p:txBody>
      </p:sp>
      <p:sp>
        <p:nvSpPr>
          <p:cNvPr id="188423" name="Rectangle 1031"/>
          <p:cNvSpPr>
            <a:spLocks/>
          </p:cNvSpPr>
          <p:nvPr/>
        </p:nvSpPr>
        <p:spPr bwMode="auto">
          <a:xfrm>
            <a:off x="251520" y="991866"/>
            <a:ext cx="8424936" cy="28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115000"/>
              <a:buFont typeface="Wingdings" pitchFamily="2" charset="2"/>
              <a:buChar char="§"/>
            </a:pPr>
            <a:r>
              <a:rPr lang="en-GB" altLang="en-US" sz="2400" dirty="0">
                <a:solidFill>
                  <a:srgbClr val="063F87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Computer arithmetic makes things tricky.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15000"/>
              <a:buFont typeface="Wingdings" pitchFamily="2" charset="2"/>
              <a:buChar char="§"/>
            </a:pPr>
            <a:r>
              <a:rPr lang="en-GB" altLang="en-US" sz="2400" dirty="0">
                <a:solidFill>
                  <a:srgbClr val="063F87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Many people assume that computers are completely accurate when it comes to operations on real numbers.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15000"/>
              <a:buFont typeface="Wingdings" pitchFamily="2" charset="2"/>
              <a:buChar char="§"/>
            </a:pPr>
            <a:r>
              <a:rPr lang="en-GB" altLang="en-US" sz="2400" dirty="0">
                <a:solidFill>
                  <a:srgbClr val="063F87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Usually they are not!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15000"/>
              <a:buFont typeface="Wingdings" pitchFamily="2" charset="2"/>
              <a:buChar char="§"/>
            </a:pPr>
            <a:r>
              <a:rPr lang="en-GB" altLang="en-US" sz="2400" dirty="0">
                <a:solidFill>
                  <a:srgbClr val="063F87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Numbers have finite precision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15000"/>
              <a:buFont typeface="Wingdings" pitchFamily="2" charset="2"/>
              <a:buChar char="§"/>
            </a:pPr>
            <a:r>
              <a:rPr lang="en-GB" altLang="en-US" sz="2400" dirty="0">
                <a:solidFill>
                  <a:srgbClr val="063F87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Also a finite size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15000"/>
              <a:buFont typeface="Wingdings" pitchFamily="2" charset="2"/>
              <a:buChar char="§"/>
            </a:pPr>
            <a:r>
              <a:rPr lang="en-GB" altLang="en-US" sz="2400" dirty="0">
                <a:solidFill>
                  <a:srgbClr val="063F87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They are subject to rounding error.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en-GB" altLang="en-US" sz="2400" dirty="0">
                <a:solidFill>
                  <a:srgbClr val="063F87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e.g. on a (hypothetical) decimal machine with 3 digits:</a:t>
            </a:r>
          </a:p>
        </p:txBody>
      </p:sp>
    </p:spTree>
    <p:extLst>
      <p:ext uri="{BB962C8B-B14F-4D97-AF65-F5344CB8AC3E}">
        <p14:creationId xmlns:p14="http://schemas.microsoft.com/office/powerpoint/2010/main" val="3884010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026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431800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Example: PDF of Gamma Distribution</a:t>
            </a:r>
          </a:p>
        </p:txBody>
      </p:sp>
      <p:sp>
        <p:nvSpPr>
          <p:cNvPr id="189443" name="Rectangle 1027"/>
          <p:cNvSpPr>
            <a:spLocks noGrp="1"/>
          </p:cNvSpPr>
          <p:nvPr>
            <p:ph type="body" idx="4294967295"/>
          </p:nvPr>
        </p:nvSpPr>
        <p:spPr>
          <a:xfrm>
            <a:off x="609600" y="1143000"/>
            <a:ext cx="80772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dirty="0" smtClean="0">
                <a:ea typeface="ＭＳ Ｐゴシック" pitchFamily="34" charset="-128"/>
                <a:cs typeface="ＭＳ Ｐゴシック" pitchFamily="34" charset="-128"/>
              </a:rPr>
              <a:t>Probability density function (PDF)</a:t>
            </a:r>
          </a:p>
        </p:txBody>
      </p:sp>
      <p:graphicFrame>
        <p:nvGraphicFramePr>
          <p:cNvPr id="18944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88234"/>
              </p:ext>
            </p:extLst>
          </p:nvPr>
        </p:nvGraphicFramePr>
        <p:xfrm>
          <a:off x="436562" y="1663700"/>
          <a:ext cx="82502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3" name="Equation" r:id="rId3" imgW="2806560" imgH="419040" progId="Equation.3">
                  <p:embed/>
                </p:oleObj>
              </mc:Choice>
              <mc:Fallback>
                <p:oleObj name="Equation" r:id="rId3" imgW="280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" y="1663700"/>
                        <a:ext cx="8250238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5" name="Object 1029"/>
          <p:cNvGraphicFramePr>
            <a:graphicFrameLocks noChangeAspect="1"/>
          </p:cNvGraphicFramePr>
          <p:nvPr/>
        </p:nvGraphicFramePr>
        <p:xfrm>
          <a:off x="2819400" y="3810000"/>
          <a:ext cx="927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4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0"/>
                        <a:ext cx="927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6" name="Object 1030"/>
          <p:cNvGraphicFramePr>
            <a:graphicFrameLocks noChangeAspect="1"/>
          </p:cNvGraphicFramePr>
          <p:nvPr/>
        </p:nvGraphicFramePr>
        <p:xfrm>
          <a:off x="1905000" y="3733800"/>
          <a:ext cx="500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5" name="Equation" r:id="rId7" imgW="177480" imgH="203040" progId="Equation.3">
                  <p:embed/>
                </p:oleObj>
              </mc:Choice>
              <mc:Fallback>
                <p:oleObj name="Equation" r:id="rId7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33800"/>
                        <a:ext cx="5000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7" name="Text Box 1031"/>
          <p:cNvSpPr txBox="1">
            <a:spLocks noChangeArrowheads="1"/>
          </p:cNvSpPr>
          <p:nvPr/>
        </p:nvSpPr>
        <p:spPr bwMode="auto">
          <a:xfrm>
            <a:off x="685800" y="4495800"/>
            <a:ext cx="80010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63F87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might overflow or underflow, even if the end result is in a reasonable range.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63F87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Program code to check all contingencies can become monstrous!</a:t>
            </a:r>
          </a:p>
        </p:txBody>
      </p:sp>
      <p:graphicFrame>
        <p:nvGraphicFramePr>
          <p:cNvPr id="189448" name="Object 1032"/>
          <p:cNvGraphicFramePr>
            <a:graphicFrameLocks noChangeAspect="1"/>
          </p:cNvGraphicFramePr>
          <p:nvPr/>
        </p:nvGraphicFramePr>
        <p:xfrm>
          <a:off x="4114800" y="3733800"/>
          <a:ext cx="7508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6" name="Equation" r:id="rId9" imgW="266400" imgH="203040" progId="Equation.3">
                  <p:embed/>
                </p:oleObj>
              </mc:Choice>
              <mc:Fallback>
                <p:oleObj name="Equation" r:id="rId9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33800"/>
                        <a:ext cx="7508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9" name="Object 1033"/>
          <p:cNvGraphicFramePr>
            <a:graphicFrameLocks noChangeAspect="1"/>
          </p:cNvGraphicFramePr>
          <p:nvPr/>
        </p:nvGraphicFramePr>
        <p:xfrm>
          <a:off x="5410200" y="3733800"/>
          <a:ext cx="8937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7" name="Equation" r:id="rId11" imgW="317160" imgH="203040" progId="Equation.3">
                  <p:embed/>
                </p:oleObj>
              </mc:Choice>
              <mc:Fallback>
                <p:oleObj name="Equation" r:id="rId11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33800"/>
                        <a:ext cx="8937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0" name="Text Box 1034"/>
          <p:cNvSpPr txBox="1">
            <a:spLocks noChangeArrowheads="1"/>
          </p:cNvSpPr>
          <p:nvPr/>
        </p:nvSpPr>
        <p:spPr bwMode="auto">
          <a:xfrm>
            <a:off x="685800" y="2895600"/>
            <a:ext cx="8001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63F87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rPr>
              <a:t>looks easy to evaluate. But, depending on a, b and x, any of the quantities</a:t>
            </a:r>
          </a:p>
        </p:txBody>
      </p:sp>
    </p:spTree>
    <p:extLst>
      <p:ext uri="{BB962C8B-B14F-4D97-AF65-F5344CB8AC3E}">
        <p14:creationId xmlns:p14="http://schemas.microsoft.com/office/powerpoint/2010/main" val="2286798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105775" cy="979488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We also have to worry about performance</a:t>
            </a:r>
          </a:p>
        </p:txBody>
      </p:sp>
      <p:sp>
        <p:nvSpPr>
          <p:cNvPr id="1843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Tune up code</a:t>
            </a:r>
          </a:p>
          <a:p>
            <a:pPr lvl="1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Use benchmarking programs</a:t>
            </a:r>
          </a:p>
          <a:p>
            <a:pPr lvl="1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Use high-performance math libraries like ACML or MKL where possible</a:t>
            </a:r>
          </a:p>
          <a:p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Investigate possibilities for parallelism</a:t>
            </a:r>
          </a:p>
          <a:p>
            <a:pPr lvl="1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OpenMP (for NAG SMP Library)</a:t>
            </a:r>
          </a:p>
          <a:p>
            <a:pPr lvl="1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MPI (for NAG Cluster Parallel Library)</a:t>
            </a:r>
          </a:p>
          <a:p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But correctness is most important</a:t>
            </a:r>
          </a:p>
          <a:p>
            <a:pPr lvl="1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How fast do you want the wrong answer?</a:t>
            </a:r>
          </a:p>
        </p:txBody>
      </p:sp>
    </p:spTree>
    <p:extLst>
      <p:ext uri="{BB962C8B-B14F-4D97-AF65-F5344CB8AC3E}">
        <p14:creationId xmlns:p14="http://schemas.microsoft.com/office/powerpoint/2010/main" val="259945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Why is software testing important?</a:t>
            </a:r>
          </a:p>
        </p:txBody>
      </p:sp>
      <p:sp>
        <p:nvSpPr>
          <p:cNvPr id="3983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i="1" dirty="0" smtClean="0">
                <a:ea typeface="ＭＳ Ｐゴシック" pitchFamily="34" charset="-128"/>
                <a:cs typeface="ＭＳ Ｐゴシック" pitchFamily="34" charset="-128"/>
              </a:rPr>
              <a:t>Six reasons not to test: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“It takes too long – I’ve no time to do it”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Fine – but be aware it may take longer later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“It costs too much”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It generally costs more to fix things later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“This code will only be used for a short time”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That’s what they said about Windows notepad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“My code always works first time”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You’ve got to be kidding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“It’s someone else’s responsibility”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Bad attitude!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“I’m starting a new job next month”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Let’s hope you don’t last long in that one either</a:t>
            </a:r>
          </a:p>
        </p:txBody>
      </p:sp>
    </p:spTree>
    <p:extLst>
      <p:ext uri="{BB962C8B-B14F-4D97-AF65-F5344CB8AC3E}">
        <p14:creationId xmlns:p14="http://schemas.microsoft.com/office/powerpoint/2010/main" val="25418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Famous Software Bug</a:t>
            </a:r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0" y="914400"/>
            <a:ext cx="5105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latin typeface="Verdana" pitchFamily="34" charset="0"/>
              </a:rPr>
              <a:t>Ariane 5 rocket explodes (June 1996)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Verdana" pitchFamily="34" charset="0"/>
              </a:rPr>
              <a:t>The Ariane 5 rocket exploded on its maiden flight because the navigation package was inherited from the Ariane 4 without proper testing.  The new rocket flew faster, resulting in larger values of some variables in the navigation software.   Shortly after launch, an attempt to convert a 64-bit floating-point number into a 16-bit integer generated an overflow.  The error was caught, but the code that caught it elected to shut down the subsystem.  The rocket veered off course and exploded. (Kernighan, 1999)</a:t>
            </a:r>
            <a:endParaRPr lang="en-GB" altLang="en-US" dirty="0">
              <a:latin typeface="Lucida Console" pitchFamily="49" charset="0"/>
            </a:endParaRPr>
          </a:p>
        </p:txBody>
      </p:sp>
      <p:pic>
        <p:nvPicPr>
          <p:cNvPr id="395269" name="Picture 5" descr="M:\arian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624263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5257800" y="4876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900" dirty="0">
                <a:latin typeface="Lucida Console" pitchFamily="49" charset="0"/>
                <a:hlinkClick r:id="rId3"/>
              </a:rPr>
              <a:t>www.space.com/imageoftheday/image_of_day_070316.html</a:t>
            </a:r>
            <a:endParaRPr lang="en-GB" altLang="en-US" sz="900" dirty="0">
              <a:latin typeface="Lucida Console" pitchFamily="49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 i="1" dirty="0">
                <a:latin typeface="Verdana" pitchFamily="34" charset="0"/>
              </a:rPr>
              <a:t>Credit: Arianespace.</a:t>
            </a:r>
            <a:r>
              <a:rPr lang="en-GB" altLang="en-US" sz="1000" dirty="0">
                <a:latin typeface="Verdana" pitchFamily="34" charset="0"/>
              </a:rPr>
              <a:t> </a:t>
            </a:r>
            <a:r>
              <a:rPr lang="en-GB" altLang="en-US" sz="1000" dirty="0">
                <a:latin typeface="Verdana" pitchFamily="34" charset="0"/>
                <a:hlinkClick r:id="rId4"/>
              </a:rPr>
              <a:t>www.arianespace.com</a:t>
            </a:r>
            <a:endParaRPr lang="en-GB" altLang="en-US" sz="1000" dirty="0">
              <a:latin typeface="Verdana" pitchFamily="34" charset="0"/>
            </a:endParaRP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5257800" y="4572000"/>
            <a:ext cx="304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i="1" dirty="0">
                <a:latin typeface="Verdana" pitchFamily="34" charset="0"/>
              </a:rPr>
              <a:t>A successful launch in 2007</a:t>
            </a:r>
          </a:p>
        </p:txBody>
      </p:sp>
    </p:spTree>
    <p:extLst>
      <p:ext uri="{BB962C8B-B14F-4D97-AF65-F5344CB8AC3E}">
        <p14:creationId xmlns:p14="http://schemas.microsoft.com/office/powerpoint/2010/main" val="40930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The NAG Engine</a:t>
            </a:r>
          </a:p>
        </p:txBody>
      </p:sp>
      <p:sp>
        <p:nvSpPr>
          <p:cNvPr id="180227" name="Oval 3"/>
          <p:cNvSpPr>
            <a:spLocks noChangeArrowheads="1"/>
          </p:cNvSpPr>
          <p:nvPr/>
        </p:nvSpPr>
        <p:spPr bwMode="auto">
          <a:xfrm>
            <a:off x="2819400" y="2438400"/>
            <a:ext cx="5029200" cy="1987550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altLang="en-US" sz="3600" b="1" dirty="0">
                <a:solidFill>
                  <a:srgbClr val="FF6600"/>
                </a:solidFill>
                <a:latin typeface="Helvetica" pitchFamily="34" charset="0"/>
              </a:rPr>
              <a:t>NAG Engine</a:t>
            </a:r>
          </a:p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(algorithm</a:t>
            </a:r>
          </a:p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   repository)</a:t>
            </a:r>
          </a:p>
        </p:txBody>
      </p:sp>
      <p:sp>
        <p:nvSpPr>
          <p:cNvPr id="180228" name="Oval 4"/>
          <p:cNvSpPr>
            <a:spLocks noChangeArrowheads="1"/>
          </p:cNvSpPr>
          <p:nvPr/>
        </p:nvSpPr>
        <p:spPr bwMode="auto">
          <a:xfrm>
            <a:off x="457200" y="1143000"/>
            <a:ext cx="3021013" cy="1209675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NAG Fortran</a:t>
            </a:r>
          </a:p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Library</a:t>
            </a:r>
          </a:p>
        </p:txBody>
      </p:sp>
      <p:sp>
        <p:nvSpPr>
          <p:cNvPr id="180229" name="Oval 5"/>
          <p:cNvSpPr>
            <a:spLocks noChangeArrowheads="1"/>
          </p:cNvSpPr>
          <p:nvPr/>
        </p:nvSpPr>
        <p:spPr bwMode="auto">
          <a:xfrm>
            <a:off x="5638800" y="803275"/>
            <a:ext cx="2682875" cy="1209675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   NAG C  </a:t>
            </a:r>
          </a:p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    Library   </a:t>
            </a: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228600" y="4308475"/>
            <a:ext cx="2892425" cy="1814513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NAG Toolbox for </a:t>
            </a:r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MATLAB    </a:t>
            </a:r>
            <a:endParaRPr lang="en-GB" altLang="en-US" sz="2800" b="1" dirty="0">
              <a:solidFill>
                <a:srgbClr val="FF6600"/>
              </a:solidFill>
              <a:latin typeface="Helvetica" pitchFamily="34" charset="0"/>
            </a:endParaRPr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2895600" y="2098675"/>
            <a:ext cx="6858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 flipH="1">
            <a:off x="6019800" y="1870075"/>
            <a:ext cx="6096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V="1">
            <a:off x="2667000" y="4003675"/>
            <a:ext cx="10668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180234" name="Oval 10"/>
          <p:cNvSpPr>
            <a:spLocks noChangeArrowheads="1"/>
          </p:cNvSpPr>
          <p:nvPr/>
        </p:nvSpPr>
        <p:spPr bwMode="auto">
          <a:xfrm>
            <a:off x="6288088" y="4613275"/>
            <a:ext cx="2627312" cy="1209675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  NAG SMP</a:t>
            </a:r>
          </a:p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 Library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H="1" flipV="1">
            <a:off x="6858000" y="4079875"/>
            <a:ext cx="4572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381000" y="2743200"/>
            <a:ext cx="2209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000000"/>
                </a:solidFill>
                <a:latin typeface="Trebuchet MS" pitchFamily="34" charset="0"/>
              </a:rPr>
              <a:t>User-callable library routines are thin wrappers</a:t>
            </a:r>
          </a:p>
        </p:txBody>
      </p:sp>
      <p:sp>
        <p:nvSpPr>
          <p:cNvPr id="180237" name="Oval 13"/>
          <p:cNvSpPr>
            <a:spLocks noChangeArrowheads="1"/>
          </p:cNvSpPr>
          <p:nvPr/>
        </p:nvSpPr>
        <p:spPr bwMode="auto">
          <a:xfrm>
            <a:off x="4343400" y="5070475"/>
            <a:ext cx="1427163" cy="604838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  etc.  </a:t>
            </a:r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 flipH="1" flipV="1">
            <a:off x="5105400" y="4308475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247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 Toolbox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for </a:t>
            </a:r>
            <a:r>
              <a:rPr lang="en-GB" i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MATLAB </a:t>
            </a:r>
            <a:r>
              <a:rPr lang="en-GB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 Mark 24</a:t>
            </a:r>
            <a:endParaRPr lang="en-GB" i="1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457201" y="1143000"/>
            <a:ext cx="4114799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Root Finding</a:t>
            </a: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  <a:hlinkClick r:id="rId3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Summation of Series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Quadrature</a:t>
            </a:r>
            <a:endParaRPr lang="en-GB" sz="2000" dirty="0">
              <a:latin typeface="Calibri" pitchFamily="34" charset="0"/>
              <a:ea typeface="ＭＳ Ｐゴシック" pitchFamily="34" charset="-128"/>
              <a:cs typeface="ＭＳ Ｐゴシック" pitchFamily="34" charset="-128"/>
              <a:hlinkClick r:id="rId4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Ordinary Differential Equations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Partial Differential Equations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Numerical Differentiation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Wavelets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Integral Equations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Mesh Generation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Interpolation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Curve and Surface Fitting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Optimization (local and global)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Approximations of Special </a:t>
            </a: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Functions</a:t>
            </a:r>
            <a:endParaRPr lang="en-GB" sz="2000" dirty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219201"/>
            <a:ext cx="403860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Font typeface="Wingdings" pitchFamily="2" charset="2"/>
              <a:buChar char="§"/>
              <a:defRPr sz="2800" kern="1200">
                <a:solidFill>
                  <a:srgbClr val="063F87"/>
                </a:solidFill>
                <a:latin typeface="Trebuchet MS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400" kern="1200">
                <a:solidFill>
                  <a:srgbClr val="363636"/>
                </a:solidFill>
                <a:latin typeface="Calibri"/>
                <a:ea typeface="ＭＳ Ｐゴシック" pitchFamily="-110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363636"/>
                </a:solidFill>
                <a:latin typeface="Trebuchet MS" pitchFamily="34" charset="0"/>
                <a:ea typeface="ＭＳ Ｐゴシック" pitchFamily="-107" charset="-128"/>
                <a:cs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38AAD"/>
                </a:solidFill>
                <a:latin typeface="Trebuchet MS" pitchFamily="34" charset="0"/>
                <a:ea typeface="ＭＳ Ｐゴシック" pitchFamily="-107" charset="-128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38AAD"/>
                </a:solidFill>
                <a:latin typeface="Trebuchet MS" pitchFamily="34" charset="0"/>
                <a:ea typeface="ＭＳ Ｐゴシック" pitchFamily="-107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Dense and sparse Linear Algebra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Option pricing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Correlation and Regression Analysis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Nearest correlation matrix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Multivariate Analysis of Variance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Random Number Generators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Univariate Estimation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Nonparametric Statistics  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Smoothing in Statistics  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Contingency Table Analysis  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Survival Analysis 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Time Series Analysis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Operations Research </a:t>
            </a:r>
            <a:endParaRPr lang="en-GB" sz="2000" dirty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nstallation of the NAG Toolbox</a:t>
            </a:r>
            <a:endParaRPr lang="en-GB" dirty="0"/>
          </a:p>
        </p:txBody>
      </p:sp>
      <p:sp>
        <p:nvSpPr>
          <p:cNvPr id="4" name="Rectangle 1031"/>
          <p:cNvSpPr>
            <a:spLocks/>
          </p:cNvSpPr>
          <p:nvPr/>
        </p:nvSpPr>
        <p:spPr bwMode="auto">
          <a:xfrm>
            <a:off x="361248" y="1150362"/>
            <a:ext cx="8514528" cy="464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buSzPct val="115000"/>
            </a:pPr>
            <a:r>
              <a:rPr lang="en-GB" altLang="en-US" sz="2400" dirty="0">
                <a:solidFill>
                  <a:srgbClr val="063F87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G</a:t>
            </a:r>
            <a:r>
              <a:rPr lang="en-GB" altLang="en-US" sz="2400" dirty="0" smtClean="0">
                <a:solidFill>
                  <a:srgbClr val="063F87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et a version of the NAG Toolbox appropriate to your copy of MATLAB from: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15000"/>
            </a:pPr>
            <a:endParaRPr lang="en-GB" altLang="en-US" sz="2400" dirty="0" smtClean="0">
              <a:solidFill>
                <a:srgbClr val="063F87"/>
              </a:solidFill>
              <a:latin typeface="Calibri" panose="020F0502020204030204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15000"/>
            </a:pPr>
            <a:r>
              <a:rPr lang="en-GB" sz="2400" dirty="0" smtClean="0">
                <a:latin typeface="Calibri" panose="020F0502020204030204" pitchFamily="34" charset="0"/>
                <a:hlinkClick r:id="rId2"/>
              </a:rPr>
              <a:t>http://www.nag.co.uk/downloads/mbdownloads.asp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15000"/>
            </a:pPr>
            <a:endParaRPr lang="en-GB" sz="2400" dirty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15000"/>
            </a:pPr>
            <a:r>
              <a:rPr lang="en-GB" sz="2400" dirty="0">
                <a:solidFill>
                  <a:srgbClr val="063F87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You will need a licence key – try </a:t>
            </a:r>
            <a:r>
              <a:rPr lang="en-GB" sz="2400" dirty="0" smtClean="0">
                <a:solidFill>
                  <a:srgbClr val="063F87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the first one below:</a:t>
            </a:r>
            <a:endParaRPr lang="en-GB" sz="2400" dirty="0">
              <a:solidFill>
                <a:srgbClr val="063F87"/>
              </a:solidFill>
              <a:latin typeface="Calibri" panose="020F0502020204030204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15000"/>
            </a:pPr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MBW6I24DD </a:t>
            </a:r>
            <a:r>
              <a:rPr lang="en-GB" sz="2000" dirty="0">
                <a:latin typeface="Calibri" panose="020F0502020204030204" pitchFamily="34" charset="0"/>
              </a:rPr>
              <a:t>TRIAL 2016/01/04 "R6kunal0pgtbWdaflgu1iwmkIR"</a:t>
            </a:r>
          </a:p>
          <a:p>
            <a:r>
              <a:rPr lang="en-GB" sz="2000" dirty="0">
                <a:latin typeface="Calibri" panose="020F0502020204030204" pitchFamily="34" charset="0"/>
              </a:rPr>
              <a:t>MBW3223DC TRIAL 2016/01/04 "60gn+ddIimgk40lKGnZSg2+kEz"</a:t>
            </a:r>
          </a:p>
          <a:p>
            <a:r>
              <a:rPr lang="en-GB" sz="2000" dirty="0">
                <a:latin typeface="Calibri" panose="020F0502020204030204" pitchFamily="34" charset="0"/>
              </a:rPr>
              <a:t>MBL6A24DN TRIAL 2016/01/04 "ChghxpANiuHo3xiJ1dRDoEhluk"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15000"/>
            </a:pPr>
            <a:r>
              <a:rPr lang="en-GB" sz="2000" dirty="0">
                <a:latin typeface="Calibri" panose="020F0502020204030204" pitchFamily="34" charset="0"/>
              </a:rPr>
              <a:t>MBMI624DD TRIAL 2016/01/04 "9XhGMe8Ba=+ptxgYnlt4eDYeON"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15000"/>
            </a:pPr>
            <a:endParaRPr lang="en-GB" altLang="en-US" sz="2400" dirty="0">
              <a:solidFill>
                <a:srgbClr val="063F87"/>
              </a:solidFill>
              <a:latin typeface="Trebuchet M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0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correct installation</a:t>
            </a:r>
            <a:endParaRPr lang="en-GB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1143000"/>
            <a:ext cx="8677275" cy="286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Font typeface="Wingdings" pitchFamily="2" charset="2"/>
              <a:buChar char="§"/>
              <a:defRPr sz="2800" kern="1200">
                <a:solidFill>
                  <a:srgbClr val="063F87"/>
                </a:solidFill>
                <a:latin typeface="Trebuchet MS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400" kern="1200">
                <a:solidFill>
                  <a:srgbClr val="363636"/>
                </a:solidFill>
                <a:latin typeface="Calibri"/>
                <a:ea typeface="ＭＳ Ｐゴシック" pitchFamily="-110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363636"/>
                </a:solidFill>
                <a:latin typeface="Trebuchet MS" pitchFamily="34" charset="0"/>
                <a:ea typeface="ＭＳ Ｐゴシック" pitchFamily="-107" charset="-128"/>
                <a:cs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38AAD"/>
                </a:solidFill>
                <a:latin typeface="Trebuchet MS" pitchFamily="34" charset="0"/>
                <a:ea typeface="ＭＳ Ｐゴシック" pitchFamily="-107" charset="-128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38AAD"/>
                </a:solidFill>
                <a:latin typeface="Trebuchet MS" pitchFamily="34" charset="0"/>
                <a:ea typeface="ＭＳ Ｐゴシック" pitchFamily="-107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 smtClean="0"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To check that you have the NAG Toolbox installed, in MATLAB command window type </a:t>
            </a:r>
            <a:r>
              <a:rPr lang="en-GB" altLang="en-US" sz="2400" dirty="0" smtClean="0">
                <a:solidFill>
                  <a:srgbClr val="2B85F6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a00aa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2400" dirty="0">
              <a:solidFill>
                <a:srgbClr val="2B85F6"/>
              </a:solidFill>
              <a:latin typeface="Calibri" panose="020F0502020204030204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 smtClean="0"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To check you have the licence key installed, type </a:t>
            </a:r>
            <a:r>
              <a:rPr lang="en-GB" altLang="en-US" sz="2400" dirty="0" smtClean="0">
                <a:solidFill>
                  <a:srgbClr val="2B85F6"/>
                </a:solidFill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a00ac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 smtClean="0"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(return value 1 indicates key found).</a:t>
            </a:r>
            <a:endParaRPr lang="en-GB" altLang="en-US" sz="2400" dirty="0" smtClean="0">
              <a:solidFill>
                <a:srgbClr val="2B85F6"/>
              </a:solidFill>
              <a:latin typeface="Calibri" panose="020F0502020204030204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5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NAG at </a:t>
            </a:r>
            <a:r>
              <a:rPr lang="en-GB" dirty="0" smtClean="0">
                <a:ea typeface="ＭＳ Ｐゴシック" pitchFamily="34" charset="-128"/>
              </a:rPr>
              <a:t>Sheffield University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70913" cy="4849813"/>
          </a:xfrm>
        </p:spPr>
        <p:txBody>
          <a:bodyPr/>
          <a:lstStyle/>
          <a:p>
            <a:r>
              <a:rPr lang="en-GB" sz="2400" dirty="0" smtClean="0">
                <a:ea typeface="ＭＳ Ｐゴシック" pitchFamily="34" charset="-128"/>
              </a:rPr>
              <a:t>Unlimited use under </a:t>
            </a:r>
            <a:r>
              <a:rPr lang="en-GB" sz="2400" dirty="0" smtClean="0">
                <a:ea typeface="ＭＳ Ｐゴシック" pitchFamily="34" charset="-128"/>
              </a:rPr>
              <a:t>Linux, Windows and Mac </a:t>
            </a:r>
            <a:r>
              <a:rPr lang="en-GB" sz="2400" dirty="0" smtClean="0">
                <a:ea typeface="ＭＳ Ｐゴシック" pitchFamily="34" charset="-128"/>
              </a:rPr>
              <a:t>(32-bit and 64-bit)</a:t>
            </a:r>
          </a:p>
          <a:p>
            <a:pPr lvl="1"/>
            <a:r>
              <a:rPr lang="en-GB" sz="2000" dirty="0" smtClean="0">
                <a:ea typeface="ＭＳ Ｐゴシック" pitchFamily="34" charset="-128"/>
              </a:rPr>
              <a:t>As long as for academic or research purposes</a:t>
            </a:r>
          </a:p>
          <a:p>
            <a:pPr lvl="1"/>
            <a:r>
              <a:rPr lang="en-GB" sz="2000" dirty="0" smtClean="0">
                <a:ea typeface="ＭＳ Ｐゴシック" pitchFamily="34" charset="-128"/>
              </a:rPr>
              <a:t>Installation may be on any university, staff or student machine</a:t>
            </a:r>
          </a:p>
          <a:p>
            <a:r>
              <a:rPr lang="en-GB" sz="2400" dirty="0" smtClean="0">
                <a:ea typeface="ＭＳ Ｐゴシック" pitchFamily="34" charset="-128"/>
              </a:rPr>
              <a:t>Products</a:t>
            </a:r>
          </a:p>
          <a:p>
            <a:pPr lvl="1"/>
            <a:r>
              <a:rPr lang="en-GB" sz="2000" dirty="0" smtClean="0">
                <a:ea typeface="ＭＳ Ｐゴシック" pitchFamily="34" charset="-128"/>
              </a:rPr>
              <a:t>All NAG Libraries: Fortran, C, SMP, Python, Java, .NET, Toolbox for MATLAB</a:t>
            </a:r>
          </a:p>
          <a:p>
            <a:r>
              <a:rPr lang="en-GB" sz="2400" dirty="0" smtClean="0">
                <a:ea typeface="ＭＳ Ｐゴシック" pitchFamily="34" charset="-128"/>
              </a:rPr>
              <a:t>How do you get the software?</a:t>
            </a:r>
          </a:p>
          <a:p>
            <a:pPr lvl="1"/>
            <a:r>
              <a:rPr lang="en-GB" sz="1800" dirty="0" smtClean="0">
                <a:ea typeface="ＭＳ Ｐゴシック" pitchFamily="34" charset="-128"/>
              </a:rPr>
              <a:t>Help yourself from: </a:t>
            </a:r>
            <a:r>
              <a:rPr lang="en-GB" sz="1800" dirty="0" smtClean="0">
                <a:ea typeface="ＭＳ Ｐゴシック" pitchFamily="34" charset="-128"/>
                <a:hlinkClick r:id="rId3"/>
              </a:rPr>
              <a:t>http://www.nag.co.uk/downloads/index.asp</a:t>
            </a:r>
          </a:p>
          <a:p>
            <a:pPr lvl="1"/>
            <a:r>
              <a:rPr lang="en-GB" sz="1800" dirty="0" smtClean="0">
                <a:ea typeface="ＭＳ Ｐゴシック" pitchFamily="34" charset="-128"/>
              </a:rPr>
              <a:t>Request licence keys via  </a:t>
            </a:r>
            <a:r>
              <a:rPr lang="en-GB" sz="1800" dirty="0" smtClean="0">
                <a:ea typeface="ＭＳ Ｐゴシック" pitchFamily="34" charset="-128"/>
                <a:hlinkClick r:id="rId4"/>
              </a:rPr>
              <a:t>support@nag.co.uk</a:t>
            </a:r>
            <a:r>
              <a:rPr lang="en-GB" sz="1800" dirty="0" smtClean="0">
                <a:ea typeface="ＭＳ Ｐゴシック" pitchFamily="34" charset="-128"/>
              </a:rPr>
              <a:t> using your university e-mail address please e.g. </a:t>
            </a:r>
            <a:r>
              <a:rPr lang="en-GB" sz="1800" dirty="0" smtClean="0">
                <a:ea typeface="ＭＳ Ｐゴシック" pitchFamily="34" charset="-128"/>
                <a:hlinkClick r:id="rId5"/>
              </a:rPr>
              <a:t>xxxx@sheffield.ac.uk</a:t>
            </a:r>
            <a:endParaRPr lang="en-GB" sz="1800" dirty="0" smtClean="0">
              <a:ea typeface="ＭＳ Ｐゴシック" pitchFamily="34" charset="-128"/>
            </a:endParaRPr>
          </a:p>
          <a:p>
            <a:r>
              <a:rPr lang="en-GB" dirty="0">
                <a:ea typeface="ＭＳ Ｐゴシック" pitchFamily="34" charset="-128"/>
              </a:rPr>
              <a:t>Full access to NAG Support</a:t>
            </a:r>
          </a:p>
          <a:p>
            <a:pPr lvl="1"/>
            <a:r>
              <a:rPr lang="en-GB" sz="2000" dirty="0">
                <a:ea typeface="ＭＳ Ｐゴシック" pitchFamily="34" charset="-128"/>
              </a:rPr>
              <a:t>Send support requests to </a:t>
            </a:r>
            <a:r>
              <a:rPr lang="en-GB" sz="2000" dirty="0" smtClean="0">
                <a:ea typeface="ＭＳ Ｐゴシック" pitchFamily="34" charset="-128"/>
                <a:hlinkClick r:id="rId4"/>
              </a:rPr>
              <a:t>support@nag.co.uk</a:t>
            </a:r>
            <a:endParaRPr lang="en-GB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9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 Toolbox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for MATLAB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 NAG Toolbox (like all NAG libraries) is divided into </a:t>
            </a:r>
            <a:r>
              <a:rPr lang="en-US" i="1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chapters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, each devoted to a branch of mathematics or statistics. Each has a 1 or 3-character name and a title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 e.g. 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S – Special Functions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or 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F03 – Determinants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All routines in the Toolbox have five-character names, beginning with the characters of the chapter name, e.g. d01aj.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There are also </a:t>
            </a:r>
            <a:r>
              <a:rPr lang="en-US" i="1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long names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 that are more descriptive – e.g. c02ag() = nag_zeros_poly_real()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 Toolbox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for MATLAB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Documentation has an informative introduction to each chapter: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Technical background to the area.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Assistance in choosing the appropriate routine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And a document for each routine with: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Description of method and references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Specification of arguments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Explanation of error exit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Remarks on accuracy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An example to illustrate use of routine, some enhanced with graphics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 Documentation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5988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Documentation is available through the MATLAB help system.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In newer versions of MATLAB the NAG documentation may be a little harder to find. Click the F1 key, then choose “Supplemental Software”, then open the “NAG Toolbox” folder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You can also find NAG Toolbox documentation online: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3"/>
              </a:rPr>
              <a:t>www.nag.co.uk/numeric/MB/manual64_24_1/html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 Toolbox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for MATLAB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4001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Let’s take a look ...</a:t>
            </a:r>
          </a:p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Simple Example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135063"/>
            <a:ext cx="8480425" cy="23256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Here is an example of how to use the NAG Library to compute the solution of a real system of linear equations, Ax = b, where A is an n by n matrix and x and b are n vectors.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1281113" y="3536950"/>
            <a:ext cx="5262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 = [ 1.80,  2.88,  2.05, -0.89;</a:t>
            </a:r>
          </a:p>
          <a:p>
            <a:pPr>
              <a:defRPr/>
            </a:pPr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5.25, -2.95, -0.95, -3.80;</a:t>
            </a:r>
          </a:p>
          <a:p>
            <a:pPr>
              <a:defRPr/>
            </a:pPr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1.58, -2.69, -2.90, -1.04;</a:t>
            </a:r>
          </a:p>
          <a:p>
            <a:pPr>
              <a:defRPr/>
            </a:pPr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-1.11, -0.66, -0.59,  0.80];</a:t>
            </a:r>
          </a:p>
          <a:p>
            <a:pPr>
              <a:defRPr/>
            </a:pPr>
            <a:endParaRPr lang="pt-BR" sz="2000" b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 = [ 9.52; 24.35; 0.77; -6.22];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Simple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And we call it like this:</a:t>
            </a:r>
          </a:p>
          <a:p>
            <a:pPr eaLnBrk="1" hangingPunct="1">
              <a:defRPr/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defRPr/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defRPr/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defRPr/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Here the NAG routine f07aa takes two arguments, the matrix of coefficients, A, and the vector representing the right-hand side, b.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1490663" y="1778000"/>
            <a:ext cx="54165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[lu, ipiv, x, info] = f07aa(a, b);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x =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1.0000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-1.0000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3.0000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-5.0000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the c02ag example program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Find the c02ag document</a:t>
                </a:r>
              </a:p>
              <a:p>
                <a:r>
                  <a:rPr lang="en-GB" dirty="0" smtClean="0"/>
                  <a:t>Go to the example program section</a:t>
                </a:r>
              </a:p>
              <a:p>
                <a:r>
                  <a:rPr lang="en-GB" dirty="0" smtClean="0"/>
                  <a:t>Click link to open the program in the MATLAB editor</a:t>
                </a:r>
              </a:p>
              <a:p>
                <a:r>
                  <a:rPr lang="en-GB" dirty="0" smtClean="0"/>
                  <a:t>Run the program as it stands</a:t>
                </a:r>
              </a:p>
              <a:p>
                <a:r>
                  <a:rPr lang="en-GB" dirty="0" smtClean="0"/>
                  <a:t>Save the program to another location</a:t>
                </a:r>
              </a:p>
              <a:p>
                <a:pPr lvl="1"/>
                <a:r>
                  <a:rPr lang="en-GB" dirty="0"/>
                  <a:t>e</a:t>
                </a:r>
                <a:r>
                  <a:rPr lang="en-GB" dirty="0" smtClean="0"/>
                  <a:t>.g. somewhere in your local file store</a:t>
                </a:r>
              </a:p>
              <a:p>
                <a:r>
                  <a:rPr lang="en-GB" dirty="0" smtClean="0"/>
                  <a:t>Then modify the program to find all the roots of the equation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4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expect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=1</m:t>
                    </m:r>
                  </m:oMath>
                </a14:m>
                <a:r>
                  <a:rPr lang="en-GB" dirty="0" smtClean="0"/>
                  <a:t> can be re-written as: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Obviously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=1,−1</m:t>
                    </m:r>
                  </m:oMath>
                </a14:m>
                <a:r>
                  <a:rPr lang="en-GB" dirty="0" smtClean="0"/>
                  <a:t> are roots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=−1⇒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b="0" dirty="0" smtClean="0"/>
              </a:p>
              <a:p>
                <a:r>
                  <a:rPr lang="en-GB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=−1 </m:t>
                    </m:r>
                  </m:oMath>
                </a14:m>
                <a:r>
                  <a:rPr lang="en-GB" dirty="0" smtClean="0"/>
                  <a:t>we can use Euler’s equation and </a:t>
                </a:r>
                <a:br>
                  <a:rPr lang="en-GB" dirty="0" smtClean="0"/>
                </a:br>
                <a:r>
                  <a:rPr lang="en-GB" dirty="0" smtClean="0"/>
                  <a:t>de </a:t>
                </a:r>
                <a:r>
                  <a:rPr lang="en-GB" dirty="0" err="1" smtClean="0"/>
                  <a:t>Moivre’s</a:t>
                </a:r>
                <a:r>
                  <a:rPr lang="en-GB" dirty="0" smtClean="0"/>
                  <a:t> equation to get: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√2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Optional Arguments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Optional arguments are provided after all compulsory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arguments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Optional arguments appear in pairs: a string representing the name followed by the value.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 pairs can be provided in any order.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There are optional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arguments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 where: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sensible default value exists which applies to many problems.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The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argument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only applies to some cases.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The value of the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argument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can normally be determined from that of other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arguments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at runtime.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Optional arguments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For example, in the system of equations given in the previous section, it is obvious that n, the size of the matrix A, is 4.</a:t>
            </a: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However we can tell MATLAB that n is 3, in which case it will solve the system represented by the top-left 3x3 section of A, and the first three elements of b.</a:t>
            </a: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And so we would call like this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1219200"/>
            <a:ext cx="7973568" cy="4401312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Aim to:</a:t>
            </a:r>
          </a:p>
          <a:p>
            <a:r>
              <a:rPr lang="en-GB" dirty="0" smtClean="0"/>
              <a:t>Extend your practical MATLAB programming abilities</a:t>
            </a:r>
          </a:p>
          <a:p>
            <a:r>
              <a:rPr lang="en-GB" dirty="0" smtClean="0"/>
              <a:t>Gain an overview of the contents of the NAG mathematical library</a:t>
            </a:r>
          </a:p>
          <a:p>
            <a:r>
              <a:rPr lang="en-GB" dirty="0" smtClean="0"/>
              <a:t>Understand how to find </a:t>
            </a:r>
            <a:r>
              <a:rPr lang="en-GB" dirty="0"/>
              <a:t>information about relevant NAG routines</a:t>
            </a:r>
          </a:p>
          <a:p>
            <a:r>
              <a:rPr lang="en-GB" dirty="0"/>
              <a:t>U</a:t>
            </a:r>
            <a:r>
              <a:rPr lang="en-GB" dirty="0" smtClean="0"/>
              <a:t>se </a:t>
            </a:r>
            <a:r>
              <a:rPr lang="en-GB" dirty="0"/>
              <a:t>NAG routines in helping to solve </a:t>
            </a:r>
            <a:r>
              <a:rPr lang="en-GB" dirty="0" smtClean="0"/>
              <a:t>simple but realistic problems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Optional arguments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en-US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 last element of x can (should) be ignored. Since b was a 4x1 matrix on input, it will be a 4x1 matrix on output, even though the last element is not being used.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684213" y="1143000"/>
            <a:ext cx="8032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[lu, ipiv, x, info] = f07aa(a, b, 'n', nag_int(3));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defRPr/>
            </a:pPr>
            <a:endParaRPr lang="fr-FR" sz="2000" b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x =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4.1631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-2.1249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3.9737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-6.2200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Arguments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A similar outcome can be achieved by:</a:t>
            </a:r>
          </a:p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Here x is of appropriate size.</a:t>
            </a:r>
          </a:p>
          <a:p>
            <a:pPr eaLnBrk="1" hangingPunct="1"/>
            <a:endParaRPr lang="en-US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7111" name="TextBox 6"/>
          <p:cNvSpPr txBox="1">
            <a:spLocks noChangeArrowheads="1"/>
          </p:cNvSpPr>
          <p:nvPr/>
        </p:nvSpPr>
        <p:spPr bwMode="auto">
          <a:xfrm>
            <a:off x="684213" y="1863725"/>
            <a:ext cx="75707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[lu, ipiv, x, info] = f07aa(a(1:3,1:3), b(1:3));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defRPr/>
            </a:pPr>
            <a:endParaRPr lang="fr-FR" sz="2000" b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x =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4.1631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-2.1249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3.9737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Another Example – Overriding Defaults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006475"/>
            <a:ext cx="8805862" cy="14843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g01hb (nag_stat_prob_multi_normal) computes probabilities associated with a multivariate Normal distribution, to a relative accuracy which defaults to 0.0001: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8135" name="TextBox 6"/>
          <p:cNvSpPr txBox="1">
            <a:spLocks noChangeArrowheads="1"/>
          </p:cNvSpPr>
          <p:nvPr/>
        </p:nvSpPr>
        <p:spPr bwMode="auto">
          <a:xfrm>
            <a:off x="285750" y="2603500"/>
            <a:ext cx="834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xmu = [0;0;0;0]; a = [-2;-2;-2;-2]; b = [2;2;2;2];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sig = [1,0.9,0.9,0.9;    % Variance-covariance matrix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0.9,1,0.9,0.9;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0.9,0.9,1,0.9;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0.9,0.9,0.9,1];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nag_stat_prob_multi_normal(xmu,sig,'a',a,'b',b)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ans = 0.9142</a:t>
            </a:r>
          </a:p>
        </p:txBody>
      </p:sp>
      <p:sp>
        <p:nvSpPr>
          <p:cNvPr id="33797" name="Rectangle 3"/>
          <p:cNvSpPr txBox="1">
            <a:spLocks noChangeArrowheads="1"/>
          </p:cNvSpPr>
          <p:nvPr/>
        </p:nvSpPr>
        <p:spPr bwMode="auto">
          <a:xfrm>
            <a:off x="436563" y="4840288"/>
            <a:ext cx="880586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115000"/>
              <a:buFont typeface="Wingdings" pitchFamily="2" charset="2"/>
              <a:buChar char="§"/>
            </a:pPr>
            <a:r>
              <a:rPr lang="en-US" sz="2800" dirty="0">
                <a:solidFill>
                  <a:srgbClr val="063F87"/>
                </a:solidFill>
                <a:latin typeface="Calibri" pitchFamily="34" charset="0"/>
                <a:ea typeface="ＭＳ Ｐゴシック" pitchFamily="34" charset="-128"/>
              </a:rPr>
              <a:t>We can vary </a:t>
            </a:r>
            <a:r>
              <a:rPr lang="en-US" sz="2800" i="1" dirty="0">
                <a:solidFill>
                  <a:srgbClr val="063F87"/>
                </a:solidFill>
                <a:latin typeface="Calibri" pitchFamily="34" charset="0"/>
                <a:ea typeface="ＭＳ Ｐゴシック" pitchFamily="34" charset="-128"/>
              </a:rPr>
              <a:t>tol</a:t>
            </a:r>
            <a:r>
              <a:rPr lang="en-US" sz="2800" dirty="0">
                <a:solidFill>
                  <a:srgbClr val="063F87"/>
                </a:solidFill>
                <a:latin typeface="Calibri" pitchFamily="34" charset="0"/>
                <a:ea typeface="ＭＳ Ｐゴシック" pitchFamily="34" charset="-128"/>
              </a:rPr>
              <a:t>:</a:t>
            </a:r>
            <a:endParaRPr lang="en-GB" sz="2800" dirty="0">
              <a:solidFill>
                <a:srgbClr val="063F87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5750" y="5397500"/>
            <a:ext cx="895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nag_stat_prob_multi_normal(xmu,sig,'a',a,'b',b,'tol',0.1)</a:t>
            </a: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ans = 0.9182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Errors and Warnings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NAG toolbox routines can produce a number of errors (names are on the next slide)</a:t>
            </a: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In most cases the error message will give more precise details of how the error was triggered. For example a NAG:arrayBoundError might display the message:</a:t>
            </a:r>
          </a:p>
          <a:p>
            <a:pPr eaLnBrk="1" hangingPunct="1"/>
            <a:endParaRPr lang="en-US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??? The dimension of argument 2 (A) should be at least 4</a:t>
            </a:r>
            <a:endParaRPr lang="en-GB" dirty="0" smtClean="0">
              <a:solidFill>
                <a:srgbClr val="FF0000"/>
              </a:solidFill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Errors and Warnings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52500"/>
            <a:ext cx="8229600" cy="5751513"/>
          </a:xfrm>
        </p:spPr>
        <p:txBody>
          <a:bodyPr/>
          <a:lstStyle/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NAG:arrayBoundError - Array provided is too small.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NAG:callBackError - An error occurred when executing an M-File passed as a parameter to the routine.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NAG:missingInputParameters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NAG:optionalParameterError - Not in name/value pairs, or the name provided is not an optional parameter.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NAG:tooManyOutputParameters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NAG:typeError - A parameter is of the wrong type.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NAG:unsetCellArrayError - A cell array has been passed without all elements being set.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NAG:valueError - An incorrect value has been provided for a parameter.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NAG:licenceError  - A valid licence couldn’t be found.</a:t>
            </a:r>
          </a:p>
          <a:p>
            <a:pPr lvl="1" eaLnBrk="1" hangingPunct="1"/>
            <a:endParaRPr lang="en-GB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Errors and Warnings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 NAG routines can produce two warnings: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NAG:truncationWarning - A string was truncated when copying cell array of strings to a Fortran data structure.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NAG:warning - The NAG routine returned an error or warning.</a:t>
            </a: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 latter is important, and means that on exit the value of the argument </a:t>
            </a:r>
            <a:r>
              <a:rPr lang="en-US" i="1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ifail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 (or, in chapters f07 and f08, </a:t>
            </a:r>
            <a:r>
              <a:rPr lang="en-US" i="1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info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) was non-zero on exit.</a:t>
            </a: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For details about how to interpret this value the user should consult the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Error Indicators and Warnings section of the document for the particular routine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. 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Errors and Warnings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US" dirty="0" smtClean="0"/>
              <a:t>If you do not wish to see a warning then you can disable it in the usual MATLAB way, for example: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warning('off', 'NAG:warning')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endParaRPr lang="en-US" dirty="0" smtClean="0"/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US" dirty="0" smtClean="0"/>
              <a:t>In this case it is vital that you check the value of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ifail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info</a:t>
            </a:r>
            <a:r>
              <a:rPr lang="en-US" dirty="0" smtClean="0"/>
              <a:t> on exit from the routine.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Turning NAG warnings on and off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450850" y="1219200"/>
            <a:ext cx="85677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warning('on', 'NAG:warning');       % Turn warnings on</a:t>
            </a:r>
            <a:endParaRPr lang="fr-FR" sz="1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 = [1 2; 2 4];                     % N.B. a is a singular matrix</a:t>
            </a:r>
          </a:p>
          <a:p>
            <a:pPr eaLnBrk="1" hangingPunct="1">
              <a:defRPr/>
            </a:pPr>
            <a:r>
              <a:rPr lang="fr-FR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 = [1; 1];</a:t>
            </a:r>
          </a:p>
          <a:p>
            <a:pPr eaLnBrk="1" hangingPunct="1">
              <a:defRPr/>
            </a:pPr>
            <a:r>
              <a:rPr lang="fr-FR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[lu, ipiv, x, info] = f07aa(a,b);   % Try to solve equations</a:t>
            </a:r>
          </a:p>
          <a:p>
            <a:pPr eaLnBrk="1" hangingPunct="1">
              <a:defRPr/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Warning: nag_lapack_dgesv (f07aa) returned a warning indicator (2) </a:t>
            </a:r>
            <a:endParaRPr lang="fr-FR" sz="1600" b="1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endParaRPr lang="fr-FR" sz="1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warning('off', 'NAG:warning</a:t>
            </a:r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');      </a:t>
            </a: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% Turn warnings </a:t>
            </a:r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off</a:t>
            </a:r>
            <a:endParaRPr lang="fr-FR" sz="1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[lu, ipiv, x, info] = f07aa(a,b);   % Try to solve equations</a:t>
            </a:r>
          </a:p>
          <a:p>
            <a:pPr eaLnBrk="1" hangingPunct="1">
              <a:defRPr/>
            </a:pPr>
            <a:r>
              <a:rPr lang="fr-FR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if (info ~= 0)                      % Must check info</a:t>
            </a:r>
          </a:p>
          <a:p>
            <a:pPr eaLnBrk="1" hangingPunct="1">
              <a:defRPr/>
            </a:pPr>
            <a:r>
              <a:rPr lang="fr-FR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'a warning occurred'</a:t>
            </a:r>
          </a:p>
          <a:p>
            <a:pPr eaLnBrk="1" hangingPunct="1">
              <a:defRPr/>
            </a:pPr>
            <a:r>
              <a:rPr lang="fr-FR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eaLnBrk="1" hangingPunct="1">
              <a:defRPr/>
            </a:pPr>
            <a:r>
              <a:rPr lang="fr-FR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'everything OK'</a:t>
            </a:r>
          </a:p>
          <a:p>
            <a:pPr eaLnBrk="1" hangingPunct="1">
              <a:defRPr/>
            </a:pPr>
            <a:r>
              <a:rPr lang="fr-FR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eaLnBrk="1" hangingPunct="1">
              <a:defRPr/>
            </a:pPr>
            <a:endParaRPr lang="fr-FR" sz="1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Types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 interfaces to NAG routines in the Toolbox are quite precise about the types of their arguments. </a:t>
            </a: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Since MATLAB assumes by default that every number is a double users need to convert their input data to the appropriate type if it is an integer, a complex number or a logical.</a:t>
            </a: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Similarly, in M-Files called by a NAG routine, the user must ensure that the results returned are of the appropriate type. This is to ensure the correct alignment between the MATLAB and Fortran types. 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MATLAB Data Types - Complex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 </a:t>
            </a:r>
            <a:r>
              <a:rPr lang="en-US" i="1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complex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 function constructs a complex result from real and imaginary parts.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 statement</a:t>
            </a:r>
            <a:b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</a:br>
            <a:r>
              <a:rPr 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        </a:t>
            </a: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 = complex(x,y) </a:t>
            </a:r>
            <a:r>
              <a:rPr 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returns the complex result </a:t>
            </a:r>
            <a:r>
              <a:rPr lang="en-US" i="1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x + yi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, where </a:t>
            </a:r>
            <a:r>
              <a:rPr lang="en-US" i="1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x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 and </a:t>
            </a:r>
            <a:r>
              <a:rPr lang="en-US" i="1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y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 are identically sized real arrays or scalars of the same data type.</a:t>
            </a:r>
          </a:p>
          <a:p>
            <a:pPr>
              <a:lnSpc>
                <a:spcPct val="90000"/>
              </a:lnSpc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y is optional, and without this argument a complex variable is retuned with zero imaginary part.</a:t>
            </a:r>
          </a:p>
          <a:p>
            <a:pPr>
              <a:lnSpc>
                <a:spcPct val="90000"/>
              </a:lnSpc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You can test a variable with the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isreal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 function, which returns false if the variable is complex.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Slides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These slides are available as PowerPoint or PDF: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i="1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  <a:hlinkClick r:id="rId3"/>
              </a:rPr>
              <a:t>http://monet.nag.co.uk/nag_toolbox_training/sheffield/MATLAB</a:t>
            </a:r>
            <a:endParaRPr lang="en-GB" sz="1800" i="1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GB" i="1" dirty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MATLAB Data Types - Integers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1113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dirty="0" smtClean="0"/>
              <a:t>There are also 8 integer data types in MATLAB: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		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</a:rPr>
              <a:t>int8, int16, int32, int64,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</a:rPr>
              <a:t>		uint8, uint16, uint32, uint64</a:t>
            </a:r>
          </a:p>
          <a:p>
            <a:pPr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dirty="0" smtClean="0"/>
              <a:t>The number refers to the number of bits that are used to store the value. uint* are unsigned integers.</a:t>
            </a:r>
          </a:p>
          <a:p>
            <a:pPr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dirty="0" smtClean="0"/>
              <a:t>For example the int32 function: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myint = int32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(n) </a:t>
            </a:r>
            <a:endParaRPr lang="en-GB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dirty="0" smtClean="0"/>
              <a:t>You can find the range of values supported by these data types with intmin and intmax: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</a:rPr>
              <a:t>	    &gt;&gt; [intmin(‘int8’) intmax(‘int8’)]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</a:rPr>
              <a:t>	    ans =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</a:rPr>
              <a:t>		    -128   127</a:t>
            </a:r>
            <a:endParaRPr lang="en-GB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000" dirty="0" smtClean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Integers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Integers used by the NAG Toolbox are chosen to be compatible with those used internally by MATLAB, and will be int32 or int64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Integers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95300" y="1014413"/>
            <a:ext cx="8358188" cy="27971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For portability across versions of the Toolbox that use both 32 and 64 bit integers we provide two functions: </a:t>
            </a:r>
          </a:p>
          <a:p>
            <a:pPr lvl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nag_int(x) - converts x to the integer type compatible with the current version of the NAG toolbox</a:t>
            </a:r>
          </a:p>
          <a:p>
            <a:pPr lvl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nag_int_name - returns the name of the integer class compatible with your version of the NAG toolbox</a:t>
            </a:r>
          </a:p>
          <a:p>
            <a:pPr lvl="1"/>
            <a:endParaRPr lang="en-GB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514475" y="3419475"/>
            <a:ext cx="68024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&gt;&gt; a = nag_int(3)</a:t>
            </a:r>
          </a:p>
          <a:p>
            <a:pPr>
              <a:defRPr/>
            </a:pPr>
            <a:r>
              <a:rPr lang="fr-FR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 = 3</a:t>
            </a:r>
          </a:p>
          <a:p>
            <a:pPr>
              <a:defRPr/>
            </a:pPr>
            <a:r>
              <a:rPr lang="fr-FR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&gt;&gt; nag_int_name()</a:t>
            </a:r>
          </a:p>
          <a:p>
            <a:pPr>
              <a:defRPr/>
            </a:pPr>
            <a:r>
              <a:rPr lang="fr-FR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ans = int64</a:t>
            </a:r>
          </a:p>
          <a:p>
            <a:pPr>
              <a:defRPr/>
            </a:pPr>
            <a:r>
              <a:rPr lang="fr-FR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&gt;&gt; b = zeros(10, nag_int_name());</a:t>
            </a:r>
          </a:p>
          <a:p>
            <a:pPr>
              <a:defRPr/>
            </a:pPr>
            <a:r>
              <a:rPr lang="fr-FR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&gt;&gt; whos</a:t>
            </a:r>
          </a:p>
          <a:p>
            <a:pPr>
              <a:defRPr/>
            </a:pPr>
            <a:r>
              <a:rPr lang="fr-FR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Name      Size    Bytes  Class    Attributes</a:t>
            </a:r>
          </a:p>
          <a:p>
            <a:pPr>
              <a:defRPr/>
            </a:pPr>
            <a:r>
              <a:rPr lang="fr-FR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a         1x1         8  int64               </a:t>
            </a:r>
          </a:p>
          <a:p>
            <a:pPr>
              <a:defRPr/>
            </a:pPr>
            <a:r>
              <a:rPr lang="fr-FR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ans       1x5        10  char                </a:t>
            </a:r>
          </a:p>
          <a:p>
            <a:pPr>
              <a:defRPr/>
            </a:pPr>
            <a:r>
              <a:rPr lang="fr-FR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b         10x10      800  int64             </a:t>
            </a:r>
          </a:p>
          <a:p>
            <a:pPr>
              <a:defRPr/>
            </a:pPr>
            <a:r>
              <a: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MATLAB Data Types - Logical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Logical data types: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000" dirty="0" smtClean="0">
                <a:latin typeface="Courier New" pitchFamily="49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ea typeface="ＭＳ Ｐゴシック" pitchFamily="34" charset="-128"/>
                <a:cs typeface="ＭＳ Ｐゴシック" pitchFamily="34" charset="-128"/>
              </a:rPr>
              <a:t>&gt;&gt; a = true; b = false; a | b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ea typeface="ＭＳ Ｐゴシック" pitchFamily="34" charset="-128"/>
                <a:cs typeface="ＭＳ Ｐゴシック" pitchFamily="34" charset="-128"/>
              </a:rPr>
              <a:t>	ans =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ea typeface="ＭＳ Ｐゴシック" pitchFamily="34" charset="-128"/>
                <a:cs typeface="ＭＳ Ｐゴシック" pitchFamily="34" charset="-128"/>
              </a:rPr>
              <a:t>		1</a:t>
            </a:r>
          </a:p>
          <a:p>
            <a:pPr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In many areas of MATLAB we can use integers interchangeably with logical variables - in an </a:t>
            </a:r>
            <a:r>
              <a:rPr lang="en-GB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if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 test for example.</a:t>
            </a:r>
          </a:p>
          <a:p>
            <a:pPr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However to create a logical from other datatypes, use the logical function  </a:t>
            </a:r>
            <a:r>
              <a:rPr lang="en-GB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mylog = </a:t>
            </a: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logical(0)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/>
            </a:r>
            <a:b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</a:b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This returns true for all but variables with value zero.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Creating variables of correct type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181100"/>
            <a:ext cx="8867775" cy="5019675"/>
          </a:xfrm>
        </p:spPr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US" dirty="0"/>
              <a:t>n</a:t>
            </a:r>
            <a:r>
              <a:rPr lang="en-US" dirty="0" smtClean="0"/>
              <a:t>ag_int(1) - to create an integer with value 1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US" dirty="0" smtClean="0"/>
              <a:t>complex(1,1) - to create 1.0000 + 1.0000i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US" dirty="0" smtClean="0"/>
              <a:t>logical(0) - to create a logical that is .FALSE.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US" dirty="0" smtClean="0"/>
              <a:t>If an object of the incorrect type is provided then a NAG:typeError will be thrown: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s01ea(0)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??? argument number 1 is not a complex scalar of class double.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s01ea(complex(0))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ans =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1.0000 + </a:t>
            </a:r>
            <a:r>
              <a:rPr lang="en-US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0.0000i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Providing m-files as arguments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295400"/>
            <a:ext cx="8475662" cy="4953000"/>
          </a:xfrm>
        </p:spPr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US" dirty="0" smtClean="0"/>
              <a:t>Many NAG routines allow the user to provide an m-file to evaluate a function, which might represent an integrand, or the objective function in an optimization problem, etc.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US" dirty="0" smtClean="0"/>
              <a:t>Here is an example showing how to compute a definite integral;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smtClean="0">
                <a:solidFill>
                  <a:schemeClr val="tx1"/>
                </a:solidFill>
              </a:rPr>
              <a:t>d01ah_f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smtClean="0"/>
              <a:t> is the name of an </a:t>
            </a:r>
            <a:r>
              <a:rPr lang="en-US" dirty="0"/>
              <a:t>m</a:t>
            </a:r>
            <a:r>
              <a:rPr lang="en-US" dirty="0" smtClean="0"/>
              <a:t>-file which evaluates the integrand: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d01ah(0, 1, 1e-5, 'd01ah_f', nag_int(0))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	ans =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	   3.1416</a:t>
            </a:r>
            <a:endParaRPr lang="en-US" b="1" dirty="0" smtClean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-110" charset="2"/>
              <a:buChar char="§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Providing m-files as arguments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US" dirty="0" smtClean="0"/>
              <a:t>In this case 'd01ah_f.m' contains: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function [result] = d01ah_f(x)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	    result = 4.0/(1.0+x^2);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US" dirty="0" smtClean="0"/>
              <a:t>For every instance where a NAG routine expects an M-File to be provided, an example is given.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 smtClean="0"/>
              <a:t>Function handles can also be used.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Function handles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99525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These are useful in three main circumstances: </a:t>
            </a:r>
          </a:p>
          <a:p>
            <a:pPr lvl="1"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when the argument is an existing MATLAB command</a:t>
            </a:r>
          </a:p>
          <a:p>
            <a:pPr lvl="1"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when the argument is a simple expression returning one value which can be represented as an anonymous function</a:t>
            </a:r>
          </a:p>
          <a:p>
            <a:pPr lvl="1">
              <a:defRPr/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when the argument is a function that is local to an m-file.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So we could have, for example, definite integrals: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nag_quad_1d_fin_well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(0, pi, 1e-5, @sin, nag_int(0))</a:t>
            </a:r>
          </a:p>
          <a:p>
            <a:pPr lvl="1">
              <a:defRPr/>
            </a:pPr>
            <a:endParaRPr lang="pt-BR" sz="2000" b="1" dirty="0" smtClean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defRPr/>
            </a:pPr>
            <a:r>
              <a:rPr lang="pt-BR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[result</a:t>
            </a:r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, abserr] = </a:t>
            </a:r>
            <a:r>
              <a:rPr lang="pt-BR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... </a:t>
            </a:r>
            <a:br>
              <a:rPr lang="pt-BR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d01aj</a:t>
            </a:r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(@(x) 4.0/(1.0+x^2), 0, 1, 1e-5, 1e-5</a:t>
            </a:r>
            <a:r>
              <a:rPr lang="pt-BR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000" b="1" dirty="0" smtClean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User Data Arguments</a:t>
            </a:r>
          </a:p>
        </p:txBody>
      </p:sp>
      <p:sp>
        <p:nvSpPr>
          <p:cNvPr id="634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740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US" dirty="0" smtClean="0"/>
              <a:t>Sometimes you may need to pass data to be used by a ‘callback’ routine via a ‘user’ parameter: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x = [0.5; 1; 1.5];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	mydata = [0.14,0.18,0.22,2.10,4.39];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	[xOut, fsumsq] = e04fy(nag_int(15), ... 	'e04fy_lsfun1', x, 'user', mydata);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dirty="0" smtClean="0"/>
              <a:t>The data in ‘mydata’ is then passed on to e04fy_lsfun1.m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286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Functionality and DEMOS: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750888" y="5157788"/>
            <a:ext cx="5449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dirty="0">
                <a:latin typeface="Calibri" pitchFamily="34" charset="0"/>
                <a:cs typeface="Calibri" pitchFamily="34" charset="0"/>
              </a:rPr>
              <a:t>Curve and surface fitting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Introduction to NAG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648200"/>
          </a:xfrm>
        </p:spPr>
        <p:txBody>
          <a:bodyPr lIns="0" tIns="0" rIns="0" bIns="0"/>
          <a:lstStyle/>
          <a:p>
            <a:r>
              <a:rPr lang="en-GB" altLang="en-US" sz="2400" dirty="0" smtClean="0"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Numerical Algorithms Group - Founded 1970</a:t>
            </a:r>
          </a:p>
          <a:p>
            <a:pPr lvl="1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Co-operative software project: Birmingham, Leeds, Manchester, Nottingham, Oxford, and  Atlas Laboratory 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Incorporated as NAG Ltd. in 1976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Not-for-profit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Based in Oxford, with offices in Manchester, Chicago, Tokyo</a:t>
            </a:r>
          </a:p>
        </p:txBody>
      </p:sp>
    </p:spTree>
    <p:extLst>
      <p:ext uri="{BB962C8B-B14F-4D97-AF65-F5344CB8AC3E}">
        <p14:creationId xmlns:p14="http://schemas.microsoft.com/office/powerpoint/2010/main" val="3872707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153400" cy="533400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Chapter e02 – Curve and Surface Fitting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609600" y="4800600"/>
            <a:ext cx="83058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Typically, data contain random errors (e.g. from experimental measurement) – so interpolation is not appropriate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Smoothness of fitting function is likely to be desirable</a:t>
            </a:r>
            <a:endParaRPr lang="en-GB" altLang="en-US" sz="2000" dirty="0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8153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/>
              <a:t>Problem to solve: given a set of data points, find the value of a function at points other than the data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4953000" y="2514600"/>
            <a:ext cx="3429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Unlike with interpolation, fitted function need not pass through data points</a:t>
            </a:r>
          </a:p>
        </p:txBody>
      </p:sp>
      <p:pic>
        <p:nvPicPr>
          <p:cNvPr id="208902" name="Picture 6" descr="D:\residu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733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34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105775" cy="979488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e02 – Curve and Surface Fitting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990600" y="4876800"/>
            <a:ext cx="7848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Segments are joined with first and second derivative continuity at the joins (</a:t>
            </a:r>
            <a:r>
              <a:rPr lang="en-GB" altLang="en-US" sz="2400" i="1" dirty="0"/>
              <a:t>knots</a:t>
            </a:r>
            <a:r>
              <a:rPr lang="en-GB" altLang="en-US" sz="2400" dirty="0"/>
              <a:t>).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990600" y="2438400"/>
            <a:ext cx="2819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Piecewise polynomial </a:t>
            </a:r>
            <a:r>
              <a:rPr lang="en-GB" altLang="en-US" sz="2400" i="1" dirty="0"/>
              <a:t>splines </a:t>
            </a:r>
            <a:r>
              <a:rPr lang="en-GB" altLang="en-US" sz="2400" dirty="0"/>
              <a:t>are useful.</a:t>
            </a:r>
          </a:p>
        </p:txBody>
      </p:sp>
      <p:pic>
        <p:nvPicPr>
          <p:cNvPr id="209925" name="Picture 5" descr="D:\sp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343400" cy="3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65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/>
          </p:cNvSpPr>
          <p:nvPr>
            <p:ph type="title" idx="4294967295"/>
          </p:nvPr>
        </p:nvSpPr>
        <p:spPr>
          <a:xfrm>
            <a:off x="458788" y="152400"/>
            <a:ext cx="8228012" cy="685800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Chapter e02</a:t>
            </a:r>
          </a:p>
        </p:txBody>
      </p:sp>
      <p:sp>
        <p:nvSpPr>
          <p:cNvPr id="210947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066800"/>
            <a:ext cx="8094663" cy="4191000"/>
          </a:xfrm>
        </p:spPr>
        <p:txBody>
          <a:bodyPr/>
          <a:lstStyle/>
          <a:p>
            <a:pPr marL="195263" indent="-195263"/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Data fitting usually involves minimizing the norm of the residuals</a:t>
            </a:r>
          </a:p>
          <a:p>
            <a:pPr marL="574675" lvl="1" indent="-188913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e.g.	minimize largest residual</a:t>
            </a:r>
          </a:p>
          <a:p>
            <a:pPr marL="574675" lvl="1" indent="-188913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  or	minimize sum of squares of residuals</a:t>
            </a:r>
          </a:p>
          <a:p>
            <a:pPr marL="195263" indent="-195263"/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Data points may be weighted according to their importance – bigger weight = more confidence</a:t>
            </a:r>
          </a:p>
          <a:p>
            <a:pPr marL="195263" indent="-195263"/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Splines play an important role</a:t>
            </a:r>
          </a:p>
          <a:p>
            <a:pPr marL="574675" lvl="1" indent="-188913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Choice of knots may be crucial</a:t>
            </a:r>
          </a:p>
          <a:p>
            <a:pPr marL="574675" lvl="1" indent="-188913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Some routines are automatic – no need to choose knots</a:t>
            </a:r>
          </a:p>
          <a:p>
            <a:pPr marL="195263" indent="-195263"/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Spline representation: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762000" y="5105400"/>
            <a:ext cx="7467600" cy="8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None/>
            </a:pPr>
            <a:r>
              <a:rPr lang="en-GB" altLang="en-US" sz="2800" dirty="0"/>
              <a:t>   </a:t>
            </a:r>
            <a:r>
              <a:rPr lang="en-GB" altLang="en-US" sz="2400" dirty="0"/>
              <a:t>f(x) = c</a:t>
            </a:r>
            <a:r>
              <a:rPr lang="en-GB" altLang="en-US" sz="2400" baseline="-25000" dirty="0"/>
              <a:t>1</a:t>
            </a:r>
            <a:r>
              <a:rPr lang="en-GB" altLang="en-US" sz="2400" dirty="0"/>
              <a:t>N</a:t>
            </a:r>
            <a:r>
              <a:rPr lang="en-GB" altLang="en-US" sz="2400" baseline="-25000" dirty="0"/>
              <a:t>1</a:t>
            </a:r>
            <a:r>
              <a:rPr lang="en-GB" altLang="en-US" sz="2400" dirty="0"/>
              <a:t>(x) + c</a:t>
            </a:r>
            <a:r>
              <a:rPr lang="en-GB" altLang="en-US" sz="2400" baseline="-25000" dirty="0"/>
              <a:t>2</a:t>
            </a:r>
            <a:r>
              <a:rPr lang="en-GB" altLang="en-US" sz="2400" dirty="0"/>
              <a:t>N</a:t>
            </a:r>
            <a:r>
              <a:rPr lang="en-GB" altLang="en-US" sz="2400" baseline="-25000" dirty="0"/>
              <a:t>2</a:t>
            </a:r>
            <a:r>
              <a:rPr lang="en-GB" altLang="en-US" sz="2400" dirty="0"/>
              <a:t>(x) + … + c</a:t>
            </a:r>
            <a:r>
              <a:rPr lang="en-GB" altLang="en-US" sz="2400" baseline="-25000" dirty="0"/>
              <a:t>p</a:t>
            </a:r>
            <a:r>
              <a:rPr lang="en-GB" altLang="en-US" sz="2400" dirty="0"/>
              <a:t>N</a:t>
            </a:r>
            <a:r>
              <a:rPr lang="en-GB" altLang="en-US" sz="2400" baseline="-25000" dirty="0"/>
              <a:t>p</a:t>
            </a:r>
            <a:r>
              <a:rPr lang="en-GB" altLang="en-US" sz="2400" dirty="0"/>
              <a:t>(x)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None/>
            </a:pPr>
            <a:r>
              <a:rPr lang="en-GB" altLang="en-US" sz="2400" dirty="0"/>
              <a:t>where N</a:t>
            </a:r>
            <a:r>
              <a:rPr lang="en-GB" altLang="en-US" sz="2400" baseline="-25000" dirty="0"/>
              <a:t>i</a:t>
            </a:r>
            <a:r>
              <a:rPr lang="en-GB" altLang="en-US" sz="2400" dirty="0"/>
              <a:t>(x) is a normalized cubic B-spline</a:t>
            </a:r>
          </a:p>
        </p:txBody>
      </p:sp>
    </p:spTree>
    <p:extLst>
      <p:ext uri="{BB962C8B-B14F-4D97-AF65-F5344CB8AC3E}">
        <p14:creationId xmlns:p14="http://schemas.microsoft.com/office/powerpoint/2010/main" val="13626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itting examples – e02be and 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e02dc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02be/e02dc compute spline approximations to sets of data values, given on an interval (1D) or rectangular grid in the x-y plane (2D).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The knots (where the individual splines meet) of the spline are located automatically.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A single argument, s,  is specified to control the trade-off between closeness of fit and smoothness of fit. “Small” s closer fit.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In theory, a value of s = 0 will produce an interpolating spline.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2024063" y="5645150"/>
            <a:ext cx="5370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i="1" dirty="0">
                <a:solidFill>
                  <a:srgbClr val="FFC000"/>
                </a:solidFill>
              </a:rPr>
              <a:t>&lt;</a:t>
            </a:r>
            <a:r>
              <a:rPr lang="en-US" i="1" dirty="0">
                <a:solidFill>
                  <a:srgbClr val="FFC000"/>
                </a:solidFill>
              </a:rPr>
              <a:t> run </a:t>
            </a:r>
            <a:r>
              <a:rPr lang="en-US" i="1" dirty="0" smtClean="0">
                <a:solidFill>
                  <a:srgbClr val="FFC000"/>
                </a:solidFill>
              </a:rPr>
              <a:t>e02be and </a:t>
            </a:r>
            <a:r>
              <a:rPr lang="en-GB" i="1" dirty="0" smtClean="0">
                <a:solidFill>
                  <a:srgbClr val="FFC000"/>
                </a:solidFill>
              </a:rPr>
              <a:t>e02dc demos </a:t>
            </a:r>
            <a:r>
              <a:rPr lang="en-GB" i="1" dirty="0">
                <a:solidFill>
                  <a:srgbClr val="FFC000"/>
                </a:solidFill>
              </a:rPr>
              <a:t>here&gt;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286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Functionality and DEMOS: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750888" y="5157788"/>
            <a:ext cx="5449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dirty="0">
                <a:latin typeface="Calibri" pitchFamily="34" charset="0"/>
                <a:cs typeface="Calibri" pitchFamily="34" charset="0"/>
              </a:rPr>
              <a:t>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What do we mean by “Optimization”?</a:t>
            </a:r>
          </a:p>
        </p:txBody>
      </p:sp>
      <p:sp>
        <p:nvSpPr>
          <p:cNvPr id="67587" name="Rectangle 1027"/>
          <p:cNvSpPr>
            <a:spLocks noGrp="1"/>
          </p:cNvSpPr>
          <p:nvPr>
            <p:ph type="body" idx="4294967295"/>
          </p:nvPr>
        </p:nvSpPr>
        <p:spPr>
          <a:xfrm>
            <a:off x="609600" y="1066800"/>
            <a:ext cx="8077200" cy="18288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For our purposes we mean “given a scalar real-valued mathematical function of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variables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GB" i="1" baseline="-25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find values of the variables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that make the function as small (or as large) as possible”</a:t>
            </a:r>
          </a:p>
        </p:txBody>
      </p:sp>
      <p:pic>
        <p:nvPicPr>
          <p:cNvPr id="67588" name="Picture 1028" descr="C:\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6629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How do we do it?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219200"/>
            <a:ext cx="8081963" cy="4678363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We systematically choose values of the variables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GB" i="1" baseline="-25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from within the set of values that are allowed.</a:t>
            </a:r>
          </a:p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Sometimes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all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values are allowed (unconstrained optimization)</a:t>
            </a:r>
          </a:p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Sometimes some values are forbidden (constrained optimization)</a:t>
            </a:r>
          </a:p>
          <a:p>
            <a:pPr lvl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e.g.  -3 &lt;=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GB" i="1" baseline="-25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&lt;= 3   or 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GB" i="1" baseline="-25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&gt; 0</a:t>
            </a:r>
          </a:p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Typically the user must supply a </a:t>
            </a:r>
            <a:r>
              <a:rPr lang="en-GB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starting point </a:t>
            </a:r>
            <a:r>
              <a:rPr lang="en-GB" i="1" u="sng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Linearly constrained optimization</a:t>
            </a:r>
          </a:p>
        </p:txBody>
      </p:sp>
      <p:graphicFrame>
        <p:nvGraphicFramePr>
          <p:cNvPr id="69636" name="Object 2"/>
          <p:cNvGraphicFramePr>
            <a:graphicFrameLocks noChangeAspect="1"/>
          </p:cNvGraphicFramePr>
          <p:nvPr/>
        </p:nvGraphicFramePr>
        <p:xfrm>
          <a:off x="1355725" y="1216025"/>
          <a:ext cx="6740525" cy="479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3" name="Bitmap Image" r:id="rId4" imgW="8849960" imgH="6295238" progId="Paint.Picture">
                  <p:embed/>
                </p:oleObj>
              </mc:Choice>
              <mc:Fallback>
                <p:oleObj name="Bitmap Image" r:id="rId4" imgW="8849960" imgH="629523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1216025"/>
                        <a:ext cx="6740525" cy="479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4A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Optimization - Nonlinear Constraints</a:t>
            </a:r>
          </a:p>
        </p:txBody>
      </p:sp>
      <p:graphicFrame>
        <p:nvGraphicFramePr>
          <p:cNvPr id="70660" name="Object 2"/>
          <p:cNvGraphicFramePr>
            <a:graphicFrameLocks noChangeAspect="1"/>
          </p:cNvGraphicFramePr>
          <p:nvPr/>
        </p:nvGraphicFramePr>
        <p:xfrm>
          <a:off x="1346200" y="1228725"/>
          <a:ext cx="6742113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8" name="Bitmap Image" r:id="rId4" imgW="8828571" imgH="6295238" progId="PBrush">
                  <p:embed/>
                </p:oleObj>
              </mc:Choice>
              <mc:Fallback>
                <p:oleObj name="Bitmap Image" r:id="rId4" imgW="8828571" imgH="629523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228725"/>
                        <a:ext cx="6742113" cy="480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4A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Slide Number Placeholder 6"/>
          <p:cNvSpPr txBox="1">
            <a:spLocks/>
          </p:cNvSpPr>
          <p:nvPr/>
        </p:nvSpPr>
        <p:spPr bwMode="auto">
          <a:xfrm>
            <a:off x="7097713" y="6564313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00E3B09-60DF-4144-AA74-841E9DC2DDD3}" type="slidenum">
              <a:rPr lang="en-US" sz="1000">
                <a:solidFill>
                  <a:schemeClr val="bg1"/>
                </a:solidFill>
              </a:rPr>
              <a:pPr algn="r"/>
              <a:t>58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04 Routine Classification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185150" cy="4919663"/>
          </a:xfrm>
        </p:spPr>
        <p:txBody>
          <a:bodyPr/>
          <a:lstStyle/>
          <a:p>
            <a:pPr marL="195263" indent="-195263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Number of variables:</a:t>
            </a:r>
          </a:p>
          <a:p>
            <a:pPr marL="574675" lvl="1" indent="-188913"/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Single variable     </a:t>
            </a:r>
            <a:r>
              <a:rPr lang="en-GB" sz="20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f(x)</a:t>
            </a:r>
          </a:p>
          <a:p>
            <a:pPr marL="574675" lvl="1" indent="-188913"/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Multiple variable   </a:t>
            </a:r>
            <a:r>
              <a:rPr lang="en-GB" sz="20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f(</a:t>
            </a:r>
            <a:r>
              <a:rPr lang="en-GB" sz="2000" i="1" u="sng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GB" sz="20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marL="195263" indent="-195263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Type of objective</a:t>
            </a:r>
            <a:r>
              <a:rPr lang="en-GB" sz="2400" dirty="0" smtClean="0">
                <a:ea typeface="ＭＳ Ｐゴシック" pitchFamily="34" charset="-128"/>
                <a:cs typeface="ＭＳ Ｐゴシック" pitchFamily="34" charset="-128"/>
              </a:rPr>
              <a:t>:</a:t>
            </a:r>
          </a:p>
          <a:p>
            <a:pPr marL="574675" lvl="1" indent="-188913"/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Linear</a:t>
            </a:r>
          </a:p>
          <a:p>
            <a:pPr marL="574675" lvl="1" indent="-188913"/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Quadratic or sum of squares</a:t>
            </a:r>
          </a:p>
          <a:p>
            <a:pPr marL="574675" lvl="1" indent="-188913"/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Nonlinear</a:t>
            </a:r>
          </a:p>
          <a:p>
            <a:pPr marL="195263" indent="-195263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Constraints:</a:t>
            </a:r>
          </a:p>
          <a:p>
            <a:pPr marL="574675" lvl="1" indent="-188913"/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None</a:t>
            </a:r>
          </a:p>
          <a:p>
            <a:pPr marL="574675" lvl="1" indent="-188913"/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Simple bounds</a:t>
            </a:r>
          </a:p>
          <a:p>
            <a:pPr marL="574675" lvl="1" indent="-188913"/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Linear</a:t>
            </a:r>
          </a:p>
          <a:p>
            <a:pPr marL="574675" lvl="1" indent="-188913"/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Nonlinear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What do NAG do?</a:t>
            </a:r>
          </a:p>
        </p:txBody>
      </p:sp>
      <p:sp>
        <p:nvSpPr>
          <p:cNvPr id="1771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altLang="en-US" sz="2400" dirty="0" smtClean="0"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Mathematical algorithm development</a:t>
            </a:r>
          </a:p>
          <a:p>
            <a:pPr lvl="1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Collaboration</a:t>
            </a:r>
          </a:p>
          <a:p>
            <a:r>
              <a:rPr lang="en-GB" altLang="en-US" sz="2400" dirty="0" smtClean="0"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Software engineering – production of software libraries</a:t>
            </a:r>
          </a:p>
          <a:p>
            <a:r>
              <a:rPr lang="en-GB" altLang="en-US" sz="2400" dirty="0" smtClean="0"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HPC services</a:t>
            </a:r>
          </a:p>
          <a:p>
            <a:r>
              <a:rPr lang="en-GB" altLang="en-US" sz="2400" dirty="0" smtClean="0"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Consultancy</a:t>
            </a:r>
          </a:p>
          <a:p>
            <a:r>
              <a:rPr lang="en-GB" altLang="en-US" sz="2400" dirty="0" smtClean="0">
                <a:latin typeface="Calibri" panose="020F0502020204030204" pitchFamily="34" charset="0"/>
                <a:ea typeface="ＭＳ Ｐゴシック" pitchFamily="34" charset="-128"/>
                <a:cs typeface="ＭＳ Ｐゴシック" pitchFamily="34" charset="-128"/>
              </a:rPr>
              <a:t>Implementation / porting</a:t>
            </a:r>
          </a:p>
          <a:p>
            <a:pPr marL="0" indent="0">
              <a:buNone/>
            </a:pPr>
            <a:endParaRPr lang="en-GB" altLang="en-US" sz="2400" dirty="0" smtClean="0">
              <a:latin typeface="Calibri" panose="020F0502020204030204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1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Are derivatives necessary?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  <a:cs typeface="ＭＳ Ｐゴシック" pitchFamily="34" charset="-128"/>
              </a:rPr>
              <a:t>Some algorithms require them</a:t>
            </a:r>
          </a:p>
          <a:p>
            <a:r>
              <a:rPr lang="en-GB" dirty="0" smtClean="0">
                <a:ea typeface="ＭＳ Ｐゴシック" pitchFamily="34" charset="-128"/>
                <a:cs typeface="ＭＳ Ｐゴシック" pitchFamily="34" charset="-128"/>
              </a:rPr>
              <a:t>Some don’t</a:t>
            </a:r>
          </a:p>
          <a:p>
            <a:r>
              <a:rPr lang="en-GB" dirty="0" smtClean="0">
                <a:ea typeface="ＭＳ Ｐゴシック" pitchFamily="34" charset="-128"/>
                <a:cs typeface="ＭＳ Ｐゴシック" pitchFamily="34" charset="-128"/>
              </a:rPr>
              <a:t>Some prefer them but can manage without</a:t>
            </a:r>
          </a:p>
          <a:p>
            <a:pPr lvl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They may use finite difference estimates</a:t>
            </a: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762000" y="3886200"/>
            <a:ext cx="7543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i="1" dirty="0">
                <a:solidFill>
                  <a:srgbClr val="FF6600"/>
                </a:solidFill>
              </a:rPr>
              <a:t>&lt;run steepest_descent_demo  and </a:t>
            </a:r>
            <a:r>
              <a:rPr lang="en-GB" sz="1600" i="1" dirty="0" smtClean="0">
                <a:solidFill>
                  <a:srgbClr val="FF6600"/>
                </a:solidFill>
              </a:rPr>
              <a:t>e04uc_demo </a:t>
            </a:r>
            <a:r>
              <a:rPr lang="en-GB" sz="1600" i="1" dirty="0">
                <a:solidFill>
                  <a:srgbClr val="FF6600"/>
                </a:solidFill>
              </a:rPr>
              <a:t>here&gt;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 Optimization</a:t>
            </a: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Problems categorized according to properties of objective function:</a:t>
            </a:r>
          </a:p>
          <a:p>
            <a:pPr lvl="1">
              <a:lnSpc>
                <a:spcPct val="75000"/>
              </a:lnSpc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linear</a:t>
            </a:r>
          </a:p>
          <a:p>
            <a:pPr lvl="1">
              <a:lnSpc>
                <a:spcPct val="75000"/>
              </a:lnSpc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nonlinear</a:t>
            </a:r>
          </a:p>
          <a:p>
            <a:pPr lvl="1">
              <a:lnSpc>
                <a:spcPct val="75000"/>
              </a:lnSpc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sum of squares of nonlinear functions</a:t>
            </a:r>
          </a:p>
          <a:p>
            <a:pPr lvl="1">
              <a:lnSpc>
                <a:spcPct val="75000"/>
              </a:lnSpc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quadratic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It is important to choose a method appropriate to your problem type, for efficiency and the best chance of success.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88913"/>
            <a:ext cx="8105775" cy="6858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Best Advice – Use the Decision Trees</a:t>
            </a:r>
          </a:p>
        </p:txBody>
      </p:sp>
      <p:pic>
        <p:nvPicPr>
          <p:cNvPr id="76803" name="Picture 3" descr="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207375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 the e04uc demo yourself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 to the NAG Toolbox demos page in MATLAB</a:t>
            </a:r>
          </a:p>
          <a:p>
            <a:r>
              <a:rPr lang="en-GB" dirty="0"/>
              <a:t>Find </a:t>
            </a:r>
            <a:r>
              <a:rPr lang="en-GB" b="1" dirty="0" smtClean="0"/>
              <a:t>Minimization </a:t>
            </a:r>
            <a:r>
              <a:rPr lang="en-GB" b="1" dirty="0"/>
              <a:t>(e04uc_demo</a:t>
            </a:r>
            <a:r>
              <a:rPr lang="en-GB" b="1" dirty="0" smtClean="0"/>
              <a:t>) </a:t>
            </a:r>
            <a:r>
              <a:rPr lang="en-GB" dirty="0"/>
              <a:t>and </a:t>
            </a:r>
            <a:r>
              <a:rPr lang="en-GB" dirty="0" smtClean="0"/>
              <a:t>click the ‘Run’ link</a:t>
            </a:r>
          </a:p>
          <a:p>
            <a:r>
              <a:rPr lang="en-GB" dirty="0" smtClean="0"/>
              <a:t>Try adding linear constraints</a:t>
            </a:r>
          </a:p>
          <a:p>
            <a:pPr lvl="1"/>
            <a:r>
              <a:rPr lang="en-GB" dirty="0" smtClean="0"/>
              <a:t>Click twice on the contour plot to set a line</a:t>
            </a:r>
          </a:p>
          <a:p>
            <a:pPr lvl="1"/>
            <a:r>
              <a:rPr lang="en-GB" dirty="0" smtClean="0"/>
              <a:t>Click once more to determine which side of the line is feasible (the other side will turn yellow)</a:t>
            </a:r>
          </a:p>
          <a:p>
            <a:r>
              <a:rPr lang="en-GB" dirty="0" smtClean="0"/>
              <a:t>Change the function from </a:t>
            </a:r>
            <a:r>
              <a:rPr lang="en-GB" i="1" dirty="0" err="1" smtClean="0"/>
              <a:t>Rosenbrock</a:t>
            </a:r>
            <a:r>
              <a:rPr lang="en-GB" dirty="0" smtClean="0"/>
              <a:t> to </a:t>
            </a:r>
            <a:r>
              <a:rPr lang="en-GB" i="1" dirty="0" smtClean="0"/>
              <a:t>Peaks</a:t>
            </a:r>
          </a:p>
          <a:p>
            <a:r>
              <a:rPr lang="en-GB" dirty="0" smtClean="0"/>
              <a:t>Try using various different starting points and observe what happens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8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Problem with local optimization</a:t>
            </a:r>
          </a:p>
        </p:txBody>
      </p:sp>
      <p:pic>
        <p:nvPicPr>
          <p:cNvPr id="73731" name="Picture 4" descr="C:\Users\mick\Talks\NAGLibraryInternalTraining\f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Hence - Global Optimization</a:t>
            </a:r>
          </a:p>
        </p:txBody>
      </p:sp>
      <p:sp>
        <p:nvSpPr>
          <p:cNvPr id="251907" name="Rectangle 102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dirty="0" smtClean="0">
                <a:ea typeface="ＭＳ Ｐゴシック" pitchFamily="34" charset="-128"/>
                <a:cs typeface="ＭＳ Ｐゴシック" pitchFamily="34" charset="-128"/>
              </a:rPr>
              <a:t>Multilevel Coordinate Search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MCS - a “box splitting” method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Arnold Neumaier (Vienna)</a:t>
            </a:r>
          </a:p>
          <a:p>
            <a:pPr>
              <a:lnSpc>
                <a:spcPct val="90000"/>
              </a:lnSpc>
              <a:defRPr/>
            </a:pPr>
            <a:r>
              <a:rPr lang="en-GB" dirty="0" smtClean="0">
                <a:ea typeface="ＭＳ Ｐゴシック" pitchFamily="34" charset="-128"/>
                <a:cs typeface="ＭＳ Ｐゴシック" pitchFamily="34" charset="-128"/>
              </a:rPr>
              <a:t>Particle Swarm Optimization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 assumptions about differentiability etc.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 guarantees about finding optimal solution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Can be useful for “noisy” problems</a:t>
            </a:r>
          </a:p>
          <a:p>
            <a:pPr>
              <a:lnSpc>
                <a:spcPct val="90000"/>
              </a:lnSpc>
              <a:defRPr/>
            </a:pPr>
            <a:r>
              <a:rPr lang="en-GB" dirty="0" smtClean="0">
                <a:ea typeface="ＭＳ Ｐゴシック" pitchFamily="34" charset="-128"/>
                <a:cs typeface="ＭＳ Ｐゴシック" pitchFamily="34" charset="-128"/>
              </a:rPr>
              <a:t>Multi-Start e05uc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Choose a large set of start positions depending on problem size and how many threads available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Based on solid foundation of local optimizer </a:t>
            </a:r>
            <a:r>
              <a:rPr lang="en-GB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e04uc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401" y="5758934"/>
            <a:ext cx="7496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363636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Maybe try the demo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Global_Minimization </a:t>
            </a:r>
            <a:r>
              <a:rPr lang="en-GB" b="1" dirty="0">
                <a:solidFill>
                  <a:srgbClr val="FFC000"/>
                </a:solidFill>
              </a:rPr>
              <a:t>(e05jb_demo)</a:t>
            </a: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Continue with exercises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more questions from the exercise sheets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1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286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Functionality and DEMOS: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77827" name="TextBox 1"/>
          <p:cNvSpPr txBox="1">
            <a:spLocks noChangeArrowheads="1"/>
          </p:cNvSpPr>
          <p:nvPr/>
        </p:nvSpPr>
        <p:spPr bwMode="auto">
          <a:xfrm>
            <a:off x="750888" y="5157788"/>
            <a:ext cx="5449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dirty="0">
                <a:latin typeface="Calibri" pitchFamily="34" charset="0"/>
                <a:cs typeface="Calibri" pitchFamily="34" charset="0"/>
              </a:rPr>
              <a:t>Random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323263" cy="541338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Chapter g05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en-GB" dirty="0" smtClean="0"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 Random Numbers</a:t>
            </a:r>
          </a:p>
        </p:txBody>
      </p:sp>
      <p:sp>
        <p:nvSpPr>
          <p:cNvPr id="78851" name="Rectangle 1027"/>
          <p:cNvSpPr>
            <a:spLocks noChangeArrowheads="1"/>
          </p:cNvSpPr>
          <p:nvPr/>
        </p:nvSpPr>
        <p:spPr bwMode="auto">
          <a:xfrm>
            <a:off x="685800" y="1219200"/>
            <a:ext cx="82296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latin typeface="Trebuchet MS" pitchFamily="34" charset="0"/>
              </a:rPr>
              <a:t>Random numbers – used to model real-life processes.</a:t>
            </a:r>
          </a:p>
          <a:p>
            <a:pPr>
              <a:spcBef>
                <a:spcPct val="50000"/>
              </a:spcBef>
            </a:pPr>
            <a:r>
              <a:rPr lang="en-GB" sz="2800" dirty="0">
                <a:latin typeface="Trebuchet MS" pitchFamily="34" charset="0"/>
              </a:rPr>
              <a:t>Humans are bad at choosing them.</a:t>
            </a:r>
          </a:p>
        </p:txBody>
      </p:sp>
      <p:sp>
        <p:nvSpPr>
          <p:cNvPr id="78852" name="Rectangle 1028"/>
          <p:cNvSpPr>
            <a:spLocks noChangeArrowheads="1"/>
          </p:cNvSpPr>
          <p:nvPr/>
        </p:nvSpPr>
        <p:spPr bwMode="auto">
          <a:xfrm>
            <a:off x="838200" y="2895600"/>
            <a:ext cx="7848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e.g.  faking a random sequence of coin tosses is very difficult: HTHHTHTTHTHHTTTHTTHHTTHTHHTHTH …</a:t>
            </a:r>
          </a:p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Most people would choose a sequence easily proved not to be random</a:t>
            </a:r>
          </a:p>
        </p:txBody>
      </p:sp>
      <p:sp>
        <p:nvSpPr>
          <p:cNvPr id="78853" name="Rectangle 1029"/>
          <p:cNvSpPr>
            <a:spLocks noChangeArrowheads="1"/>
          </p:cNvSpPr>
          <p:nvPr/>
        </p:nvSpPr>
        <p:spPr bwMode="auto">
          <a:xfrm>
            <a:off x="609600" y="4953000"/>
            <a:ext cx="822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</a:rPr>
              <a:t>Therefore good algorithms are required.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323263" cy="541338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Chapter g05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</a:t>
            </a:r>
            <a:r>
              <a:rPr lang="en-GB" dirty="0" smtClean="0"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 Random Numbers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85800" y="1219200"/>
            <a:ext cx="822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latin typeface="Trebuchet MS" pitchFamily="34" charset="0"/>
              </a:rPr>
              <a:t>Random numbers from non-uniform distributions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838200" y="1752600"/>
            <a:ext cx="7848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Generated from uniform numbers</a:t>
            </a:r>
          </a:p>
          <a:p>
            <a:pPr marL="574675" lvl="1" indent="-18891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Transformation methods</a:t>
            </a:r>
          </a:p>
          <a:p>
            <a:pPr marL="574675" lvl="1" indent="-18891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Rejection methods</a:t>
            </a:r>
          </a:p>
          <a:p>
            <a:pPr marL="574675" lvl="1" indent="-18891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Table search methods</a:t>
            </a:r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609600" y="3810000"/>
            <a:ext cx="792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Normal (Gaussian) distribution</a:t>
            </a:r>
          </a:p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Student’s t distribution</a:t>
            </a:r>
          </a:p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Beta and Exponential</a:t>
            </a:r>
          </a:p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Chi-Squared and Binomial</a:t>
            </a:r>
          </a:p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Geometric, Poisson, F, Gamma, …</a:t>
            </a:r>
          </a:p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endParaRPr lang="en-GB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dirty="0"/>
              <a:t>“The study of methods for obtaining approximate solutions to mathematical problems” – </a:t>
            </a:r>
            <a:r>
              <a:rPr lang="en-GB" i="1" dirty="0"/>
              <a:t>T. Hopkins and C. Phillips, 1988</a:t>
            </a:r>
          </a:p>
          <a:p>
            <a:pPr lvl="1"/>
            <a:r>
              <a:rPr lang="en-GB" sz="2000" dirty="0">
                <a:solidFill>
                  <a:schemeClr val="accent4"/>
                </a:solidFill>
              </a:rPr>
              <a:t>But beware of assuming that “approximation” is a pejorative term</a:t>
            </a:r>
            <a:endParaRPr lang="en-GB" sz="1600" i="1" dirty="0">
              <a:solidFill>
                <a:schemeClr val="accent4"/>
              </a:solidFill>
            </a:endParaRPr>
          </a:p>
          <a:p>
            <a:endParaRPr lang="en-GB" sz="2000" i="1" dirty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 definition of Numerical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2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323263" cy="541338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Pseudo- versus Quasi-Random Numbers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latin typeface="Trebuchet MS" pitchFamily="34" charset="0"/>
              </a:rPr>
              <a:t>Pseudo-random numbers: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09600" y="1524000"/>
            <a:ext cx="7848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90000"/>
              <a:buFont typeface="Arial" pitchFamily="34" charset="0"/>
              <a:buChar char="•"/>
              <a:defRPr/>
            </a:pPr>
            <a:r>
              <a:rPr lang="en-GB" sz="2400" dirty="0">
                <a:latin typeface="Trebuchet MS" pitchFamily="34" charset="0"/>
              </a:rPr>
              <a:t>generated systematically</a:t>
            </a:r>
          </a:p>
          <a:p>
            <a:pPr marL="574675" lvl="1" indent="-18891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2400" dirty="0">
                <a:latin typeface="Trebuchet MS" pitchFamily="34" charset="0"/>
              </a:rPr>
              <a:t>e.g. </a:t>
            </a:r>
            <a:r>
              <a:rPr lang="en-GB" sz="2400" i="1" dirty="0">
                <a:latin typeface="Trebuchet MS" pitchFamily="34" charset="0"/>
              </a:rPr>
              <a:t>multiplicative congruential</a:t>
            </a:r>
            <a:r>
              <a:rPr lang="en-GB" sz="2400" dirty="0">
                <a:latin typeface="Trebuchet MS" pitchFamily="34" charset="0"/>
              </a:rPr>
              <a:t> n</a:t>
            </a:r>
            <a:r>
              <a:rPr lang="en-GB" sz="2400" baseline="-25000" dirty="0">
                <a:latin typeface="Trebuchet MS" pitchFamily="34" charset="0"/>
              </a:rPr>
              <a:t>i</a:t>
            </a:r>
            <a:r>
              <a:rPr lang="en-GB" sz="2400" dirty="0">
                <a:latin typeface="Trebuchet MS" pitchFamily="34" charset="0"/>
              </a:rPr>
              <a:t> = a n</a:t>
            </a:r>
            <a:r>
              <a:rPr lang="en-GB" sz="2400" baseline="-25000" dirty="0">
                <a:latin typeface="Trebuchet MS" pitchFamily="34" charset="0"/>
              </a:rPr>
              <a:t>i-1</a:t>
            </a:r>
            <a:r>
              <a:rPr lang="en-GB" sz="2400" dirty="0">
                <a:latin typeface="Trebuchet MS" pitchFamily="34" charset="0"/>
              </a:rPr>
              <a:t>  mod m</a:t>
            </a:r>
          </a:p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2400" dirty="0">
                <a:latin typeface="Trebuchet MS" pitchFamily="34" charset="0"/>
              </a:rPr>
              <a:t>properties close to true random numbers</a:t>
            </a:r>
          </a:p>
          <a:p>
            <a:pPr marL="574675" lvl="1" indent="-18891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2400" i="1" dirty="0">
                <a:latin typeface="Trebuchet MS" pitchFamily="34" charset="0"/>
              </a:rPr>
              <a:t>(assuming that a and m are chosen wisely)</a:t>
            </a:r>
          </a:p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2400" dirty="0">
                <a:latin typeface="Trebuchet MS" pitchFamily="34" charset="0"/>
              </a:rPr>
              <a:t>negligible correlation between consecutive numbers</a:t>
            </a:r>
            <a:endParaRPr lang="en-GB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57200" y="3733800"/>
            <a:ext cx="822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latin typeface="Trebuchet MS" pitchFamily="34" charset="0"/>
              </a:rPr>
              <a:t>Quasi-random numbers: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09600" y="4191000"/>
            <a:ext cx="8305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not statistically independent</a:t>
            </a:r>
          </a:p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give more even</a:t>
            </a: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2400" dirty="0">
                <a:latin typeface="Trebuchet MS" pitchFamily="34" charset="0"/>
              </a:rPr>
              <a:t>distribution in space (“looks more random”)</a:t>
            </a:r>
          </a:p>
          <a:p>
            <a:pPr marL="195263" indent="-195263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latin typeface="Trebuchet MS" pitchFamily="34" charset="0"/>
              </a:rPr>
              <a:t>useful for Monte Carlo integration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Pseudo- versus Quasi-Random Numbers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Core MATLAB only has pseudo random numbers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NAG Toolbox has pseudo and quasi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This shows the difference: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56548" r="7770" b="4739"/>
          <a:stretch>
            <a:fillRect/>
          </a:stretch>
        </p:blipFill>
        <p:spPr bwMode="auto">
          <a:xfrm>
            <a:off x="4683517" y="3112490"/>
            <a:ext cx="363855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13770" r="7404" b="47630"/>
          <a:stretch>
            <a:fillRect/>
          </a:stretch>
        </p:blipFill>
        <p:spPr bwMode="auto">
          <a:xfrm>
            <a:off x="648332" y="3123603"/>
            <a:ext cx="36496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1066800" y="5867400"/>
            <a:ext cx="678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 dirty="0">
                <a:solidFill>
                  <a:srgbClr val="FF6600"/>
                </a:solidFill>
              </a:rPr>
              <a:t>&lt;run quasi_integral here&gt;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 generation / PDE solution app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NAG demo list, find the ‘Mesh Generation’ app (it is at the bottom of the list of demos)</a:t>
            </a:r>
          </a:p>
          <a:p>
            <a:r>
              <a:rPr lang="en-GB" dirty="0" smtClean="0"/>
              <a:t>Run the app (you will probably need to read the documentation too!)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3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286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exampleS: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77827" name="TextBox 1"/>
          <p:cNvSpPr txBox="1">
            <a:spLocks noChangeArrowheads="1"/>
          </p:cNvSpPr>
          <p:nvPr/>
        </p:nvSpPr>
        <p:spPr bwMode="auto">
          <a:xfrm>
            <a:off x="750888" y="5157788"/>
            <a:ext cx="6759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dirty="0" smtClean="0">
                <a:latin typeface="Calibri" pitchFamily="34" charset="0"/>
                <a:cs typeface="Calibri" pitchFamily="34" charset="0"/>
              </a:rPr>
              <a:t>Nearest Correlation Matrix</a:t>
            </a:r>
            <a:endParaRPr lang="en-GB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itchFamily="34" charset="0"/>
              </a:rPr>
              <a:t>Nearest Correlation Matrix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4438"/>
                <a:ext cx="8229600" cy="4679286"/>
              </a:xfrm>
            </p:spPr>
            <p:txBody>
              <a:bodyPr/>
              <a:lstStyle/>
              <a:p>
                <a:r>
                  <a:rPr lang="en-GB" dirty="0" smtClean="0"/>
                  <a:t>Models of more than one asset (e.g. stocks) all have </a:t>
                </a:r>
                <a:r>
                  <a:rPr lang="en-GB" i="1" dirty="0" smtClean="0"/>
                  <a:t>correlation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What is correlation?</a:t>
                </a:r>
              </a:p>
              <a:p>
                <a:r>
                  <a:rPr lang="en-GB" dirty="0" smtClean="0"/>
                  <a:t>Mathematically, a correlation matrix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𝐶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is </a:t>
                </a:r>
              </a:p>
              <a:p>
                <a:pPr lvl="1"/>
                <a:r>
                  <a:rPr lang="en-GB" dirty="0" smtClean="0"/>
                  <a:t>Square</a:t>
                </a:r>
              </a:p>
              <a:p>
                <a:pPr lvl="1"/>
                <a:r>
                  <a:rPr lang="en-GB" dirty="0" smtClean="0"/>
                  <a:t>Symmetric with ones on diagonal</a:t>
                </a:r>
              </a:p>
              <a:p>
                <a:pPr lvl="1"/>
                <a:r>
                  <a:rPr lang="en-GB" dirty="0" smtClean="0"/>
                  <a:t>Positive semi-definite: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𝐶𝑥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GB" dirty="0" smtClean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r>
                  <a:rPr lang="en-GB" dirty="0" smtClean="0"/>
                  <a:t>Estimating correlations is difficult!</a:t>
                </a:r>
              </a:p>
              <a:p>
                <a:pPr lvl="1"/>
                <a:r>
                  <a:rPr lang="en-GB" dirty="0" smtClean="0"/>
                  <a:t>Historical data is typically dirty, has missing values, contains arbitrages, ...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4438"/>
                <a:ext cx="8229600" cy="4679286"/>
              </a:xfrm>
              <a:blipFill rotWithShape="1">
                <a:blip r:embed="rId2"/>
                <a:stretch>
                  <a:fillRect l="-1630" t="-391" b="-1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5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itchFamily="34" charset="0"/>
              </a:rPr>
              <a:t>Nearest Correlation Matrix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4437"/>
                <a:ext cx="8229600" cy="4712537"/>
              </a:xfrm>
            </p:spPr>
            <p:txBody>
              <a:bodyPr/>
              <a:lstStyle/>
              <a:p>
                <a:r>
                  <a:rPr lang="en-GB" dirty="0" smtClean="0"/>
                  <a:t>Most estimation techniques will give a symmetric, square matrix with ones on the diagonal</a:t>
                </a:r>
              </a:p>
              <a:p>
                <a:pPr lvl="1"/>
                <a:r>
                  <a:rPr lang="en-GB" dirty="0" smtClean="0"/>
                  <a:t>They WON’T give a positive semi-definite matrix!</a:t>
                </a:r>
              </a:p>
              <a:p>
                <a:pPr lvl="1"/>
                <a:r>
                  <a:rPr lang="en-GB" dirty="0" smtClean="0"/>
                  <a:t>If you use these estimates, in certain conditions you will get negative variances</a:t>
                </a:r>
              </a:p>
              <a:p>
                <a:r>
                  <a:rPr lang="en-GB" dirty="0" smtClean="0"/>
                  <a:t>NAG Library can find the “nearest” correlation matrix to a given square matrix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g02aa </a:t>
                </a:r>
                <a:r>
                  <a:rPr lang="en-GB" dirty="0"/>
                  <a:t>solves </a:t>
                </a:r>
                <a:r>
                  <a:rPr lang="en-GB" dirty="0" smtClean="0"/>
                  <a:t>problem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GB">
                                <a:latin typeface="Cambria Math"/>
                              </a:rPr>
                              <m:t>min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fName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GB" dirty="0"/>
                  <a:t>  in Frobenius norm</a:t>
                </a:r>
              </a:p>
              <a:p>
                <a:pPr lvl="1"/>
                <a:r>
                  <a:rPr lang="en-GB" dirty="0" smtClean="0"/>
                  <a:t>g02ab incorporates </a:t>
                </a:r>
                <a:r>
                  <a:rPr lang="en-GB" dirty="0"/>
                  <a:t>weights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GB">
                                <a:latin typeface="Cambria Math"/>
                              </a:rPr>
                              <m:t>min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fName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1/2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1/2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en-GB" dirty="0" smtClean="0"/>
              </a:p>
              <a:p>
                <a:pPr lvl="1"/>
                <a:r>
                  <a:rPr lang="en-GB" dirty="0"/>
                  <a:t>Weights useful when have more confidence in accuracy of observations for certain </a:t>
                </a:r>
                <a:r>
                  <a:rPr lang="en-GB" dirty="0" smtClean="0"/>
                  <a:t>variables than </a:t>
                </a:r>
                <a:r>
                  <a:rPr lang="en-GB" dirty="0"/>
                  <a:t>for </a:t>
                </a:r>
                <a:r>
                  <a:rPr lang="en-GB" dirty="0" smtClean="0"/>
                  <a:t>others</a:t>
                </a:r>
              </a:p>
              <a:p>
                <a:pPr marL="457200" lvl="1" indent="0">
                  <a:buNone/>
                </a:pPr>
                <a:r>
                  <a:rPr lang="en-GB" sz="1800" i="1" dirty="0" smtClean="0">
                    <a:solidFill>
                      <a:srgbClr val="FFC000"/>
                    </a:solidFill>
                  </a:rPr>
                  <a:t>Show NCM demo</a:t>
                </a:r>
                <a:endParaRPr lang="en-GB" sz="1800" i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4437"/>
                <a:ext cx="8229600" cy="4712537"/>
              </a:xfrm>
              <a:blipFill rotWithShape="1">
                <a:blip r:embed="rId2"/>
                <a:stretch>
                  <a:fillRect l="-1630" t="-8797" r="-2000" b="-8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4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Various other demos in the NAG Toolbox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143000"/>
            <a:ext cx="84582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a typeface="ＭＳ Ｐゴシック" pitchFamily="34" charset="-128"/>
                <a:cs typeface="ＭＳ Ｐゴシック" pitchFamily="34" charset="-128"/>
              </a:rPr>
              <a:t>Including: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  <a:cs typeface="ＭＳ Ｐゴシック" pitchFamily="34" charset="-128"/>
              </a:rPr>
              <a:t>Root finding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  <a:cs typeface="ＭＳ Ｐゴシック" pitchFamily="34" charset="-128"/>
              </a:rPr>
              <a:t>Quadrature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  <a:cs typeface="ＭＳ Ｐゴシック" pitchFamily="34" charset="-128"/>
              </a:rPr>
              <a:t>Global optimization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  <a:cs typeface="ＭＳ Ｐゴシック" pitchFamily="34" charset="-128"/>
              </a:rPr>
              <a:t>Time Series</a:t>
            </a:r>
          </a:p>
        </p:txBody>
      </p:sp>
    </p:spTree>
    <p:extLst>
      <p:ext uri="{BB962C8B-B14F-4D97-AF65-F5344CB8AC3E}">
        <p14:creationId xmlns:p14="http://schemas.microsoft.com/office/powerpoint/2010/main" val="32447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Continue with exercises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the ODE IVP question if you haven’t already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0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Other versions of NAG Libraries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778000" y="1397000"/>
            <a:ext cx="4037013" cy="386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NAG C/C++ Library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NAG Fortran Library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NAG C# / .NET Library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Also callable from</a:t>
            </a:r>
            <a:endParaRPr lang="en-GB" altLang="en-US" sz="2000" dirty="0" smtClean="0">
              <a:solidFill>
                <a:schemeClr val="tx1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solidFill>
                  <a:schemeClr val="tx1"/>
                </a:solidFill>
                <a:ea typeface="ＭＳ Ｐゴシック" pitchFamily="34" charset="-128"/>
                <a:cs typeface="ＭＳ Ｐゴシック" pitchFamily="34" charset="-128"/>
              </a:rPr>
              <a:t>Microsoft Excel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solidFill>
                  <a:schemeClr val="tx1"/>
                </a:solidFill>
                <a:ea typeface="ＭＳ Ｐゴシック" pitchFamily="34" charset="-128"/>
                <a:cs typeface="ＭＳ Ｐゴシック" pitchFamily="34" charset="-128"/>
              </a:rPr>
              <a:t>Visual Basic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ea typeface="ＭＳ Ｐゴシック" pitchFamily="34" charset="-128"/>
                <a:cs typeface="ＭＳ Ｐゴシック" pitchFamily="34" charset="-128"/>
              </a:rPr>
              <a:t>Java 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solidFill>
                  <a:schemeClr val="tx1"/>
                </a:solidFill>
                <a:ea typeface="ＭＳ Ｐゴシック" pitchFamily="34" charset="-128"/>
                <a:cs typeface="ＭＳ Ｐゴシック" pitchFamily="34" charset="-128"/>
              </a:rPr>
              <a:t>Python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solidFill>
                  <a:schemeClr val="tx1"/>
                </a:solidFill>
                <a:ea typeface="ＭＳ Ｐゴシック" pitchFamily="34" charset="-128"/>
                <a:cs typeface="ＭＳ Ｐゴシック" pitchFamily="34" charset="-128"/>
              </a:rPr>
              <a:t>… and others</a:t>
            </a:r>
          </a:p>
        </p:txBody>
      </p:sp>
    </p:spTree>
    <p:extLst>
      <p:ext uri="{BB962C8B-B14F-4D97-AF65-F5344CB8AC3E}">
        <p14:creationId xmlns:p14="http://schemas.microsoft.com/office/powerpoint/2010/main" val="36288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Hands-on exercise material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143000"/>
            <a:ext cx="86772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a typeface="ＭＳ Ｐゴシック" pitchFamily="34" charset="-128"/>
                <a:cs typeface="ＭＳ Ｐゴシック" pitchFamily="34" charset="-128"/>
              </a:rPr>
              <a:t>Exercise questions can be found here: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GB" sz="1800" dirty="0" smtClean="0">
                <a:ea typeface="ＭＳ Ｐゴシック" pitchFamily="34" charset="-128"/>
                <a:cs typeface="ＭＳ Ｐゴシック" pitchFamily="34" charset="-128"/>
                <a:hlinkClick r:id="rId2"/>
              </a:rPr>
              <a:t>http://monet.nag.co.uk/nag_toolbox_training/MATLAB/toolbox_questions</a:t>
            </a:r>
            <a:endParaRPr lang="en-GB" sz="18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a typeface="ＭＳ Ｐゴシック" pitchFamily="34" charset="-128"/>
                <a:cs typeface="ＭＳ Ｐゴシック" pitchFamily="34" charset="-128"/>
              </a:rPr>
              <a:t>Start off with the first question sheet – </a:t>
            </a:r>
            <a:r>
              <a:rPr lang="en-GB" sz="2400" i="1" dirty="0" smtClean="0">
                <a:ea typeface="ＭＳ Ｐゴシック" pitchFamily="34" charset="-128"/>
                <a:cs typeface="ＭＳ Ｐゴシック" pitchFamily="34" charset="-128"/>
              </a:rPr>
              <a:t>short questions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ea typeface="ＭＳ Ｐゴシック" pitchFamily="34" charset="-128"/>
                <a:cs typeface="ＭＳ Ｐゴシック" pitchFamily="34" charset="-128"/>
              </a:rPr>
              <a:t>Try whichever you like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 dirty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a typeface="ＭＳ Ｐゴシック" pitchFamily="34" charset="-128"/>
                <a:cs typeface="ＭＳ Ｐゴシック" pitchFamily="34" charset="-128"/>
              </a:rPr>
              <a:t>Work alone or in pairs if you prefer</a:t>
            </a:r>
          </a:p>
        </p:txBody>
      </p:sp>
    </p:spTree>
    <p:extLst>
      <p:ext uri="{BB962C8B-B14F-4D97-AF65-F5344CB8AC3E}">
        <p14:creationId xmlns:p14="http://schemas.microsoft.com/office/powerpoint/2010/main" val="40414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8288"/>
          </a:xfrm>
        </p:spPr>
        <p:txBody>
          <a:bodyPr/>
          <a:lstStyle/>
          <a:p>
            <a:r>
              <a:rPr lang="en-GB" dirty="0" smtClean="0"/>
              <a:t>Accuracy of algorithms</a:t>
            </a:r>
          </a:p>
          <a:p>
            <a:pPr lvl="1"/>
            <a:r>
              <a:rPr lang="en-GB" dirty="0" smtClean="0"/>
              <a:t>Problems due to floating-point arithmetic</a:t>
            </a:r>
          </a:p>
          <a:p>
            <a:pPr lvl="1"/>
            <a:r>
              <a:rPr lang="en-GB" dirty="0" smtClean="0"/>
              <a:t>Error analysis - how are errors propagated?</a:t>
            </a:r>
          </a:p>
          <a:p>
            <a:r>
              <a:rPr lang="en-GB" dirty="0" smtClean="0"/>
              <a:t>Stability</a:t>
            </a:r>
          </a:p>
          <a:p>
            <a:pPr lvl="1"/>
            <a:r>
              <a:rPr lang="en-GB" dirty="0" smtClean="0"/>
              <a:t>Sensitivity of a computed solution to changes in input data</a:t>
            </a:r>
          </a:p>
          <a:p>
            <a:r>
              <a:rPr lang="en-GB" dirty="0" smtClean="0"/>
              <a:t>Efficiency</a:t>
            </a:r>
          </a:p>
          <a:p>
            <a:pPr lvl="1"/>
            <a:r>
              <a:rPr lang="en-GB" dirty="0" smtClean="0"/>
              <a:t>Which methods avoid unnecessary computation?</a:t>
            </a:r>
          </a:p>
          <a:p>
            <a:r>
              <a:rPr lang="en-GB" dirty="0" smtClean="0"/>
              <a:t>Speed</a:t>
            </a:r>
          </a:p>
          <a:p>
            <a:pPr lvl="1"/>
            <a:r>
              <a:rPr lang="en-GB" dirty="0" smtClean="0"/>
              <a:t>Desirable – but beware – “how fast do you want the wrong answer?”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685800"/>
          </a:xfrm>
        </p:spPr>
        <p:txBody>
          <a:bodyPr/>
          <a:lstStyle/>
          <a:p>
            <a:r>
              <a:rPr lang="en-GB" dirty="0" smtClean="0"/>
              <a:t>What are numerical analysts concerned with?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0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>
                    <a:latin typeface="Calibri" panose="020F0502020204030204" pitchFamily="34" charset="0"/>
                  </a:rPr>
                  <a:t>Famous formula for roots of quadratic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𝑏𝑥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>
                    <a:latin typeface="Calibri" panose="020F0502020204030204" pitchFamily="34" charset="0"/>
                  </a:rPr>
                  <a:t>:</a:t>
                </a:r>
                <a:endParaRPr lang="en-GB" dirty="0">
                  <a:latin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𝑥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 smtClean="0">
                  <a:latin typeface="Calibri" panose="020F0502020204030204" pitchFamily="34" charset="0"/>
                </a:endParaRPr>
              </a:p>
              <a:p>
                <a:r>
                  <a:rPr lang="en-GB" dirty="0" smtClean="0">
                    <a:latin typeface="Calibri" panose="020F0502020204030204" pitchFamily="34" charset="0"/>
                  </a:rPr>
                  <a:t>Formulae for roots of cubic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+… </m:t>
                    </m:r>
                  </m:oMath>
                </a14:m>
                <a:r>
                  <a:rPr lang="en-GB" dirty="0" smtClean="0">
                    <a:latin typeface="Calibri" panose="020F0502020204030204" pitchFamily="34" charset="0"/>
                  </a:rPr>
                  <a:t>a bit more complicated</a:t>
                </a:r>
              </a:p>
              <a:p>
                <a:r>
                  <a:rPr lang="en-GB" dirty="0" smtClean="0">
                    <a:latin typeface="Calibri" panose="020F0502020204030204" pitchFamily="34" charset="0"/>
                  </a:rPr>
                  <a:t>Formulae for roots of quartic much too big to put on one slide</a:t>
                </a:r>
              </a:p>
              <a:p>
                <a:r>
                  <a:rPr lang="en-GB" dirty="0" smtClean="0">
                    <a:latin typeface="Calibri" panose="020F0502020204030204" pitchFamily="34" charset="0"/>
                  </a:rPr>
                  <a:t>No formulae for roots of higher order polynomials – numerical methods must be used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30" t="-1050" r="-741" b="-2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85800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GB" dirty="0" smtClean="0"/>
              <a:t>Why use numerical methods?</a:t>
            </a:r>
            <a:br>
              <a:rPr lang="en-GB" dirty="0" smtClean="0"/>
            </a:b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s</a:t>
            </a:r>
            <a:r>
              <a:rPr lang="en-GB" dirty="0" smtClean="0"/>
              <a:t>imple example: roots of polynomials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6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Layou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AG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26708</TotalTime>
  <Words>3797</Words>
  <Application>Microsoft Office PowerPoint</Application>
  <PresentationFormat>On-screen Show (4:3)</PresentationFormat>
  <Paragraphs>644</Paragraphs>
  <Slides>79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3" baseType="lpstr">
      <vt:lpstr>ＭＳ Ｐゴシック</vt:lpstr>
      <vt:lpstr>Arial</vt:lpstr>
      <vt:lpstr>Calibri</vt:lpstr>
      <vt:lpstr>Cambria Math</vt:lpstr>
      <vt:lpstr>Courier New</vt:lpstr>
      <vt:lpstr>Helvetica</vt:lpstr>
      <vt:lpstr>Lucida Console</vt:lpstr>
      <vt:lpstr>Times New Roman</vt:lpstr>
      <vt:lpstr>Trebuchet MS</vt:lpstr>
      <vt:lpstr>Verdana</vt:lpstr>
      <vt:lpstr>Wingdings</vt:lpstr>
      <vt:lpstr>Master Layout</vt:lpstr>
      <vt:lpstr>Bitmap Image</vt:lpstr>
      <vt:lpstr>Equation</vt:lpstr>
      <vt:lpstr>Scientific Computing with the NAG Toolbox for MATLAB</vt:lpstr>
      <vt:lpstr>NAG at Sheffield University</vt:lpstr>
      <vt:lpstr>Objectives of today</vt:lpstr>
      <vt:lpstr>Slides</vt:lpstr>
      <vt:lpstr>Introduction to NAG</vt:lpstr>
      <vt:lpstr>What do NAG do?</vt:lpstr>
      <vt:lpstr>A definition of Numerical Analysis</vt:lpstr>
      <vt:lpstr>What are numerical analysts concerned with?</vt:lpstr>
      <vt:lpstr>Why use numerical methods? A simple example: roots of polynomials</vt:lpstr>
      <vt:lpstr>How do we decide what goes into libraries?</vt:lpstr>
      <vt:lpstr>What’s so hard about that then?</vt:lpstr>
      <vt:lpstr>Example: PDF of Gamma Distribution</vt:lpstr>
      <vt:lpstr>We also have to worry about performance</vt:lpstr>
      <vt:lpstr>Why is software testing important?</vt:lpstr>
      <vt:lpstr>A Famous Software Bug</vt:lpstr>
      <vt:lpstr>The NAG Engine</vt:lpstr>
      <vt:lpstr>NAG Toolbox for MATLAB – Mark 24</vt:lpstr>
      <vt:lpstr>Installation of the NAG Toolbox</vt:lpstr>
      <vt:lpstr>Check correct installation</vt:lpstr>
      <vt:lpstr>NAG Toolbox for MATLAB</vt:lpstr>
      <vt:lpstr>NAG Toolbox for MATLAB</vt:lpstr>
      <vt:lpstr>NAG Documentation</vt:lpstr>
      <vt:lpstr>NAG Toolbox for MATLAB</vt:lpstr>
      <vt:lpstr>A Simple Example</vt:lpstr>
      <vt:lpstr>A Simple Example</vt:lpstr>
      <vt:lpstr>Try the c02ag example program</vt:lpstr>
      <vt:lpstr>What do we expect</vt:lpstr>
      <vt:lpstr>Optional Arguments</vt:lpstr>
      <vt:lpstr>Optional arguments</vt:lpstr>
      <vt:lpstr>Optional arguments</vt:lpstr>
      <vt:lpstr>Arguments</vt:lpstr>
      <vt:lpstr>Another Example – Overriding Defaults</vt:lpstr>
      <vt:lpstr>Errors and Warnings</vt:lpstr>
      <vt:lpstr>Errors and Warnings</vt:lpstr>
      <vt:lpstr>Errors and Warnings</vt:lpstr>
      <vt:lpstr>Errors and Warnings</vt:lpstr>
      <vt:lpstr>Turning NAG warnings on and off</vt:lpstr>
      <vt:lpstr>Types</vt:lpstr>
      <vt:lpstr>MATLAB Data Types - Complex</vt:lpstr>
      <vt:lpstr>MATLAB Data Types - Integers</vt:lpstr>
      <vt:lpstr>Integers</vt:lpstr>
      <vt:lpstr>Integers</vt:lpstr>
      <vt:lpstr>MATLAB Data Types - Logical</vt:lpstr>
      <vt:lpstr>Creating variables of correct type</vt:lpstr>
      <vt:lpstr>Providing m-files as arguments</vt:lpstr>
      <vt:lpstr>Providing m-files as arguments</vt:lpstr>
      <vt:lpstr>Function handles</vt:lpstr>
      <vt:lpstr>User Data Arguments</vt:lpstr>
      <vt:lpstr>Functionality and DEMOS: </vt:lpstr>
      <vt:lpstr>Chapter e02 – Curve and Surface Fitting</vt:lpstr>
      <vt:lpstr>e02 – Curve and Surface Fitting</vt:lpstr>
      <vt:lpstr>Chapter e02</vt:lpstr>
      <vt:lpstr>Fitting examples – e02be and e02dc</vt:lpstr>
      <vt:lpstr>Functionality and DEMOS: </vt:lpstr>
      <vt:lpstr>What do we mean by “Optimization”?</vt:lpstr>
      <vt:lpstr>How do we do it?</vt:lpstr>
      <vt:lpstr>Linearly constrained optimization</vt:lpstr>
      <vt:lpstr>Optimization - Nonlinear Constraints</vt:lpstr>
      <vt:lpstr>e04 Routine Classification</vt:lpstr>
      <vt:lpstr>Are derivatives necessary?</vt:lpstr>
      <vt:lpstr>NAG Optimization</vt:lpstr>
      <vt:lpstr>Best Advice – Use the Decision Trees</vt:lpstr>
      <vt:lpstr>Run the e04uc demo yourself</vt:lpstr>
      <vt:lpstr>Problem with local optimization</vt:lpstr>
      <vt:lpstr>Hence - Global Optimization</vt:lpstr>
      <vt:lpstr>Continue with exercises</vt:lpstr>
      <vt:lpstr>Functionality and DEMOS: </vt:lpstr>
      <vt:lpstr>Chapter g05 – Random Numbers</vt:lpstr>
      <vt:lpstr>Chapter g05 – Random Numbers</vt:lpstr>
      <vt:lpstr>Pseudo- versus Quasi-Random Numbers</vt:lpstr>
      <vt:lpstr>Pseudo- versus Quasi-Random Numbers</vt:lpstr>
      <vt:lpstr>Mesh generation / PDE solution app</vt:lpstr>
      <vt:lpstr>exampleS: </vt:lpstr>
      <vt:lpstr>Nearest Correlation Matrix</vt:lpstr>
      <vt:lpstr>Nearest Correlation Matrix</vt:lpstr>
      <vt:lpstr>Various other demos in the NAG Toolbox</vt:lpstr>
      <vt:lpstr>Continue with exercises</vt:lpstr>
      <vt:lpstr>Other versions of NAG Libraries</vt:lpstr>
      <vt:lpstr>Hands-on exercise material</vt:lpstr>
    </vt:vector>
  </TitlesOfParts>
  <Manager>Mick Pont</Manager>
  <Company>Numerical Algorithms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Mick Pont</dc:creator>
  <cp:lastModifiedBy>John Muddle</cp:lastModifiedBy>
  <cp:revision>499</cp:revision>
  <cp:lastPrinted>2012-11-14T12:15:26Z</cp:lastPrinted>
  <dcterms:created xsi:type="dcterms:W3CDTF">2009-08-26T08:57:07Z</dcterms:created>
  <dcterms:modified xsi:type="dcterms:W3CDTF">2015-11-30T17:18:14Z</dcterms:modified>
</cp:coreProperties>
</file>